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57" r:id="rId2"/>
    <p:sldId id="262" r:id="rId3"/>
    <p:sldId id="268" r:id="rId4"/>
    <p:sldId id="270" r:id="rId5"/>
    <p:sldId id="271" r:id="rId6"/>
    <p:sldId id="272" r:id="rId7"/>
    <p:sldId id="273" r:id="rId8"/>
    <p:sldId id="282" r:id="rId9"/>
    <p:sldId id="274" r:id="rId10"/>
    <p:sldId id="275" r:id="rId11"/>
    <p:sldId id="276" r:id="rId12"/>
    <p:sldId id="277" r:id="rId13"/>
    <p:sldId id="278" r:id="rId14"/>
    <p:sldId id="281" r:id="rId15"/>
    <p:sldId id="279" r:id="rId16"/>
    <p:sldId id="256" r:id="rId17"/>
    <p:sldId id="280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815"/>
    <p:restoredTop sz="94740"/>
  </p:normalViewPr>
  <p:slideViewPr>
    <p:cSldViewPr snapToGrid="0" snapToObjects="1">
      <p:cViewPr varScale="1">
        <p:scale>
          <a:sx n="140" d="100"/>
          <a:sy n="140" d="100"/>
        </p:scale>
        <p:origin x="208" y="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E811CC-6321-BF4C-AA9B-846696B364A6}" type="datetimeFigureOut">
              <a:t>5/22/23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092BD9-63A1-134F-B654-3B9CE909116B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7251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092BD9-63A1-134F-B654-3B9CE909116B}" type="slidenum"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2806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388DD0-F5B2-15C1-96C2-359AABC4B4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979889-D132-4397-0547-895A6BD28D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84E4CA-9799-18AE-D4BA-5EFDB2627B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86276-9013-2A43-82D1-BA4685C95117}" type="datetimeFigureOut">
              <a:t>5/22/23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EBB017-65CA-D094-EA2F-FAFBC1BF4B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527274-3826-028B-64DD-856AA98C7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A1A7C-04A5-B94C-8298-87E64215908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350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7C7D9F-C985-C4AB-ED45-B78B858B7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6AC969-2D60-1CB3-6799-FB9ED25537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C28186-263E-FD4A-53F8-A165DADB41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86276-9013-2A43-82D1-BA4685C95117}" type="datetimeFigureOut">
              <a:t>5/22/23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7315FA-BCCC-2ABC-ACA2-5E0C6CEF1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9603C4-A76D-7A84-168E-060D2B068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A1A7C-04A5-B94C-8298-87E64215908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4044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7AB02FF-EECD-334D-5725-B39C40CD397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768F00-C914-3B13-0367-6D81292821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3E1A78-ED9B-3691-96EB-5C0EB704CC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86276-9013-2A43-82D1-BA4685C95117}" type="datetimeFigureOut">
              <a:t>5/22/23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3E0378-2403-D8A8-54CC-05A3BEED27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E54D63-4319-317A-696B-C3EA4B47E0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A1A7C-04A5-B94C-8298-87E64215908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6103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8F12F-3D3D-6A09-2E35-EAD0C90AC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368E21-870B-193E-8931-72FD7C38AA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7E93E1-1A44-D49B-EE6B-0C6F21404F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86276-9013-2A43-82D1-BA4685C95117}" type="datetimeFigureOut">
              <a:t>5/22/23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7064A9-6EAD-6647-B6CB-F24B6F708A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A46CF0-740D-F941-2552-93AF022012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A1A7C-04A5-B94C-8298-87E64215908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8618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6D88C-E684-0092-0D27-0A9FFD171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4D4E3-9349-5B4E-DEFB-7ADB229292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B33B29-2069-185B-154E-83B4327982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86276-9013-2A43-82D1-BA4685C95117}" type="datetimeFigureOut">
              <a:t>5/22/23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28DB26-E691-EBF7-87CA-8BD4D97E0D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6CFEAD-6332-0882-351E-3AD7AFFFE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A1A7C-04A5-B94C-8298-87E64215908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0950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5FA89-7A8C-2BF1-56CD-508B1E3AE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741508-596D-D8B8-26A5-1B6CEF8D4A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81378C-B8B8-D5FE-0A75-376AA5292C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A08E7F-3616-927D-844D-CBA72BC675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86276-9013-2A43-82D1-BA4685C95117}" type="datetimeFigureOut">
              <a:t>5/22/23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58E9C8-FE23-8D40-43FF-7818A026A2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7E8D37-47EA-3C05-517B-2F85706E1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A1A7C-04A5-B94C-8298-87E64215908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4419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D00495-D3B5-8FE7-8A3A-C5B2727B1B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25AB79-3B1C-0ED7-23AF-4A8ADD4296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5B6335-12A0-B132-55DA-56997016F4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71792DF-BF6E-04E5-BFF5-08BD5B4788F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599D652-4C1F-B377-280F-5B572A11FC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D3AB3D8-A558-F32C-0F6C-8E22951306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86276-9013-2A43-82D1-BA4685C95117}" type="datetimeFigureOut">
              <a:t>5/22/23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219288-AD7A-3282-E5DF-333FFFC4C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4E91949-9DF7-7EFE-416F-D6305FF02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A1A7C-04A5-B94C-8298-87E64215908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820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23D81-55BB-5F96-1196-26A570348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A9AC36-FAC6-A4C4-5460-EEAEC1B5CD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86276-9013-2A43-82D1-BA4685C95117}" type="datetimeFigureOut">
              <a:t>5/22/23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EB1433-EF97-53CD-FFA5-599DF825DA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E68FD2-26E5-FFE6-4ACD-83B095981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A1A7C-04A5-B94C-8298-87E64215908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4256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55D5769-FB8F-7676-6B25-5EBA32B25F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86276-9013-2A43-82D1-BA4685C95117}" type="datetimeFigureOut">
              <a:t>5/22/23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6792E3F-F71A-D744-45DE-85B2710390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6E25D8-219F-7305-3844-4703C5E5F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A1A7C-04A5-B94C-8298-87E64215908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7897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17D570-06BE-22E1-B810-4D69936FD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BFEFE4-BB75-6E65-2899-3703E92ED0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FEB9C2-F3DB-B576-224D-3FDA3DDFFA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B924BA-FA14-81E6-46BF-4DC0ACFE74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86276-9013-2A43-82D1-BA4685C95117}" type="datetimeFigureOut">
              <a:t>5/22/23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FACD7B-C82D-408A-896E-02E718FB55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FB12BD-21E4-1209-4294-DF6CA4FB3D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A1A7C-04A5-B94C-8298-87E64215908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2132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79B197-43DE-26A9-FBD5-F922DB56A9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A49AB21-2CEA-875A-6CBF-75B078D3A52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7183E7-34CA-DF9E-984A-6063800717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9D1642-EBDC-1BB8-58FC-14A4C3ACEB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86276-9013-2A43-82D1-BA4685C95117}" type="datetimeFigureOut">
              <a:t>5/22/23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660FC4-1F32-B58B-D652-941B433D0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CC0798-2750-3A94-2B3A-695DA7ABEF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A1A7C-04A5-B94C-8298-87E64215908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5363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1958682-75F9-C5EA-F27F-548F063002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42A268-0258-C17B-1F8F-68BA2735B7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12A94D-D8D6-D318-7837-4C19ED151BC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286276-9013-2A43-82D1-BA4685C95117}" type="datetimeFigureOut">
              <a:t>5/22/23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3D65C9-1B5B-5F28-B659-EB418FAC67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100E21-0F36-45EE-1A56-BB99C66DA9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FA1A7C-04A5-B94C-8298-87E64215908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5703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hyperlink" Target="https://www.familyhandyman.com/list/best-riding-lawnmowers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7" Type="http://schemas.openxmlformats.org/officeDocument/2006/relationships/image" Target="../media/image33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jpeg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m/gp/product/B07KMX858N/" TargetMode="Externa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png"/><Relationship Id="rId4" Type="http://schemas.openxmlformats.org/officeDocument/2006/relationships/hyperlink" Target="https://www.amazon.com/dp/B08R95SSTJ" TargetMode="Externa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gxioutdoorpower.com/beast-22-hp-100-in-tow-behind-mower-convertible-into-a-52-in-finish-cut-or-brush-mower-powered-by-a-22-hp-subaru-engine-not-sold-in-california-reconditioned/" TargetMode="External"/><Relationship Id="rId3" Type="http://schemas.openxmlformats.org/officeDocument/2006/relationships/hyperlink" Target="https://www.mowersdirect.com/Earthquake-RC4432/p70906.html" TargetMode="External"/><Relationship Id="rId7" Type="http://schemas.openxmlformats.org/officeDocument/2006/relationships/image" Target="../media/image43.png"/><Relationship Id="rId2" Type="http://schemas.openxmlformats.org/officeDocument/2006/relationships/hyperlink" Target="https://www.drpower.com/Power-Equipment/Field-%26-Brush-Mowers-/Tow-Behind/DR-Field-and-Brush-Mower/p/TB23044BEN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10" Type="http://schemas.openxmlformats.org/officeDocument/2006/relationships/image" Target="../media/image45.png"/><Relationship Id="rId4" Type="http://schemas.openxmlformats.org/officeDocument/2006/relationships/image" Target="../media/image40.png"/><Relationship Id="rId9" Type="http://schemas.openxmlformats.org/officeDocument/2006/relationships/image" Target="../media/image4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6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ferrismowers.com/eu/en_gb/product-catalog/walk-behind-mowers/fm35-walk-behind-mower.html" TargetMode="External"/><Relationship Id="rId5" Type="http://schemas.openxmlformats.org/officeDocument/2006/relationships/image" Target="../media/image47.png"/><Relationship Id="rId4" Type="http://schemas.openxmlformats.org/officeDocument/2006/relationships/hyperlink" Target="https://www.youtube.com/watch?v=jTVUVP8ncEE" TargetMode="Externa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hyperlink" Target="https://meg-mo.com/" TargetMode="External"/><Relationship Id="rId7" Type="http://schemas.openxmlformats.org/officeDocument/2006/relationships/hyperlink" Target="https://www.greenpartstore.com/John-Deere-Blade-Bolt-19M7788.html" TargetMode="External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partscatalog.deere.com/jdrc/sidebyside/equipment/78976/referrer/navigation/pgId/2341197" TargetMode="External"/><Relationship Id="rId5" Type="http://schemas.openxmlformats.org/officeDocument/2006/relationships/hyperlink" Target="https://partscatalog.deere.com/jdrc/navigation/equipment/78976" TargetMode="External"/><Relationship Id="rId10" Type="http://schemas.openxmlformats.org/officeDocument/2006/relationships/image" Target="../media/image52.png"/><Relationship Id="rId4" Type="http://schemas.openxmlformats.org/officeDocument/2006/relationships/hyperlink" Target="https://partscatalog.deere.com/jdrc/navigation/equipment/73515" TargetMode="External"/><Relationship Id="rId9" Type="http://schemas.openxmlformats.org/officeDocument/2006/relationships/hyperlink" Target="https://www.amazon.com/LEXIVON-2-Inch-Torque-13-6-203-5-LX-183/dp/B07MP1Q3W8/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7" Type="http://schemas.openxmlformats.org/officeDocument/2006/relationships/hyperlink" Target="https://www.greenpartstore.com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WIVh1qrUUAY" TargetMode="Externa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hyperlink" Target="https://www.deere.com/en/campaigns/ag-turf/mower-decks/mulching-mower-decks/" TargetMode="External"/><Relationship Id="rId7" Type="http://schemas.openxmlformats.org/officeDocument/2006/relationships/image" Target="../media/image6.png"/><Relationship Id="rId2" Type="http://schemas.openxmlformats.org/officeDocument/2006/relationships/hyperlink" Target="https://www.deere.com/en/mowers/lawn-tractors/x300-series/x350-lawn-tractor-48-in/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j5_tsp1cQeI" TargetMode="External"/><Relationship Id="rId5" Type="http://schemas.openxmlformats.org/officeDocument/2006/relationships/hyperlink" Target="https://www.deere.com/en/attachments-accessories-and-implements/attachments-search-tool/#/detail/LPSTS42JD" TargetMode="External"/><Relationship Id="rId10" Type="http://schemas.openxmlformats.org/officeDocument/2006/relationships/image" Target="../media/image9.png"/><Relationship Id="rId4" Type="http://schemas.openxmlformats.org/officeDocument/2006/relationships/hyperlink" Target="https://www.deere.com/en/attachments-accessories-and-implements/riding-mower-attachments/" TargetMode="External"/><Relationship Id="rId9" Type="http://schemas.openxmlformats.org/officeDocument/2006/relationships/image" Target="../media/image8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hyperlink" Target="https://www.tractordata.com/lawn-tractors/000/0/4/43-john-deere-425.html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hyperlink" Target="https://www.youtube.com/watch?v=eQMdzvXnxpg" TargetMode="External"/><Relationship Id="rId7" Type="http://schemas.openxmlformats.org/officeDocument/2006/relationships/image" Target="../media/image14.png"/><Relationship Id="rId2" Type="http://schemas.openxmlformats.org/officeDocument/2006/relationships/hyperlink" Target="https://www.toro.com/en/professional-contractor/commercial-mowers/6000-series-60-38-hp-999cc-horizon-technology-72946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hyperlink" Target="https://www.wrightmfg.com/download/sales/pricing/Wright_Power_MSRP_2023_Rev02_2022_06_22a.pdf" TargetMode="External"/><Relationship Id="rId4" Type="http://schemas.openxmlformats.org/officeDocument/2006/relationships/image" Target="../media/image12.png"/><Relationship Id="rId9" Type="http://schemas.openxmlformats.org/officeDocument/2006/relationships/image" Target="../media/image1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deere.com/en/mowers/commercial-mowers/commercial-zero-turn-ztrak-mowers/z970r-mower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www.arcolawn.com/products/pro-z-960-s-kw-steering-wheel-commercial-zero-turn" TargetMode="Externa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hyperlink" Target="https://www.youtube.com/watch?v=0BFDDUtCG94" TargetMode="External"/><Relationship Id="rId3" Type="http://schemas.openxmlformats.org/officeDocument/2006/relationships/hyperlink" Target="https://www.scag.com/product/zero-turn-riding-mowers/turf-tiger-ll/" TargetMode="External"/><Relationship Id="rId7" Type="http://schemas.openxmlformats.org/officeDocument/2006/relationships/image" Target="../media/image20.png"/><Relationship Id="rId12" Type="http://schemas.openxmlformats.org/officeDocument/2006/relationships/hyperlink" Target="https://www.youtube.com/watch?v=6IPmypNHbJU" TargetMode="External"/><Relationship Id="rId2" Type="http://schemas.openxmlformats.org/officeDocument/2006/relationships/hyperlink" Target="https://www.scag.com/product/zero-turn-riding-mowers/cheetah-ii/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QjJeacVd7GM" TargetMode="External"/><Relationship Id="rId11" Type="http://schemas.openxmlformats.org/officeDocument/2006/relationships/image" Target="../media/image24.png"/><Relationship Id="rId5" Type="http://schemas.openxmlformats.org/officeDocument/2006/relationships/hyperlink" Target="https://www.exmark.com/products/compare-mowers?series=145" TargetMode="External"/><Relationship Id="rId10" Type="http://schemas.openxmlformats.org/officeDocument/2006/relationships/image" Target="../media/image23.png"/><Relationship Id="rId4" Type="http://schemas.openxmlformats.org/officeDocument/2006/relationships/hyperlink" Target="https://www.ferrismowers.com/na/en_us/product-catalog/zero-turn-mowers/isx-3300-zero-turn-mowers.html" TargetMode="External"/><Relationship Id="rId9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5352B1D-F2C0-956D-3A24-EFE98AE0B887}"/>
              </a:ext>
            </a:extLst>
          </p:cNvPr>
          <p:cNvSpPr txBox="1"/>
          <p:nvPr/>
        </p:nvSpPr>
        <p:spPr>
          <a:xfrm>
            <a:off x="0" y="0"/>
            <a:ext cx="49293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/>
              <a:t>Riding Lawn Mower ($3-$4K)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1F039BD-762A-4617-DEDD-4E4C33E7409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5851" y="1050714"/>
            <a:ext cx="1666813" cy="121741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6148297-7342-0443-B1B2-59A98289A78C}"/>
              </a:ext>
            </a:extLst>
          </p:cNvPr>
          <p:cNvSpPr txBox="1"/>
          <p:nvPr/>
        </p:nvSpPr>
        <p:spPr>
          <a:xfrm>
            <a:off x="308578" y="2268125"/>
            <a:ext cx="256222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/>
              <a:t>John Deere S100</a:t>
            </a:r>
          </a:p>
          <a:p>
            <a:pPr algn="ctr"/>
            <a:r>
              <a:rPr lang="en-US" sz="1400" b="1">
                <a:solidFill>
                  <a:srgbClr val="FF0000"/>
                </a:solidFill>
              </a:rPr>
              <a:t>Gas</a:t>
            </a:r>
            <a:r>
              <a:rPr lang="en-US" sz="1400"/>
              <a:t> Hydrostatic Lawn Tractor </a:t>
            </a:r>
          </a:p>
          <a:p>
            <a:pPr algn="ctr"/>
            <a:r>
              <a:rPr lang="en-US" sz="1400"/>
              <a:t>42 in. 17.5 HP </a:t>
            </a:r>
          </a:p>
          <a:p>
            <a:pPr algn="ctr"/>
            <a:r>
              <a:rPr lang="en-US" sz="1400"/>
              <a:t>$2,300 at Home Depot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EC6760-9CE3-D80F-36F6-16D0E7FB4CBB}"/>
              </a:ext>
            </a:extLst>
          </p:cNvPr>
          <p:cNvSpPr txBox="1"/>
          <p:nvPr/>
        </p:nvSpPr>
        <p:spPr>
          <a:xfrm>
            <a:off x="9827235" y="5600654"/>
            <a:ext cx="265747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/>
              <a:t>Ryobi RY48111</a:t>
            </a:r>
          </a:p>
          <a:p>
            <a:pPr algn="ctr"/>
            <a:r>
              <a:rPr lang="en-US" sz="1400" b="1">
                <a:solidFill>
                  <a:srgbClr val="FF0000"/>
                </a:solidFill>
              </a:rPr>
              <a:t>Electric</a:t>
            </a:r>
            <a:r>
              <a:rPr lang="en-US" sz="1400"/>
              <a:t> Engine  </a:t>
            </a:r>
            <a:br>
              <a:rPr lang="en-US" sz="1400"/>
            </a:br>
            <a:r>
              <a:rPr lang="en-US" sz="1400"/>
              <a:t>38 inches </a:t>
            </a:r>
            <a:br>
              <a:rPr lang="en-US" sz="1400"/>
            </a:br>
            <a:r>
              <a:rPr lang="en-US" sz="1400"/>
              <a:t>100 Ah Battery </a:t>
            </a:r>
          </a:p>
          <a:p>
            <a:pPr algn="ctr"/>
            <a:r>
              <a:rPr lang="en-US" sz="1400"/>
              <a:t>$2,700 at Home Depot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B0057E-E2CD-9AD1-8788-847A0CFABD5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384219" y="4130245"/>
            <a:ext cx="1268100" cy="126090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FE5A6EC-3DFF-3082-4CE6-C0220CA1EB87}"/>
              </a:ext>
            </a:extLst>
          </p:cNvPr>
          <p:cNvSpPr txBox="1"/>
          <p:nvPr/>
        </p:nvSpPr>
        <p:spPr>
          <a:xfrm>
            <a:off x="0" y="456158"/>
            <a:ext cx="51270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hlinkClick r:id="rId4"/>
              </a:rPr>
              <a:t>https://www.familyhandyman.com/list/best-riding-lawnmowers/</a:t>
            </a:r>
            <a:endParaRPr lang="en-US" sz="120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A6B86A6-9D1C-668C-3304-7B2CC4798B73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76439" y="1236319"/>
            <a:ext cx="2043371" cy="127509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6ABF657-7FE2-E6F5-9086-B93E0FB73E66}"/>
              </a:ext>
            </a:extLst>
          </p:cNvPr>
          <p:cNvSpPr txBox="1"/>
          <p:nvPr/>
        </p:nvSpPr>
        <p:spPr>
          <a:xfrm>
            <a:off x="3976439" y="2514044"/>
            <a:ext cx="204337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/>
              <a:t>Husqvarna TS 248XD</a:t>
            </a:r>
            <a:br>
              <a:rPr lang="en-US" sz="1400"/>
            </a:br>
            <a:r>
              <a:rPr lang="en-US" sz="1400"/>
              <a:t>Lawn Tractor </a:t>
            </a:r>
          </a:p>
          <a:p>
            <a:pPr algn="ctr"/>
            <a:r>
              <a:rPr lang="en-US" sz="1400"/>
              <a:t>$3,600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4CE6A28-780B-0A4E-B235-D0B43BAF6116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8578" y="3485536"/>
            <a:ext cx="3389697" cy="23448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2DB2FA5-C982-B6CF-204D-A3F055EB23D0}"/>
              </a:ext>
            </a:extLst>
          </p:cNvPr>
          <p:cNvSpPr txBox="1"/>
          <p:nvPr/>
        </p:nvSpPr>
        <p:spPr>
          <a:xfrm>
            <a:off x="851547" y="5878622"/>
            <a:ext cx="23037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/>
              <a:t>John Deere Lawn Tractor </a:t>
            </a:r>
          </a:p>
          <a:p>
            <a:pPr algn="ctr"/>
            <a:r>
              <a:rPr lang="en-US" sz="1400"/>
              <a:t>with sweeper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BA23FB2-85EF-9708-4179-408B078EF6B0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45821" y="1181694"/>
            <a:ext cx="1698734" cy="132972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00EA8F6-40B7-08D2-0B9E-531EF56547F7}"/>
              </a:ext>
            </a:extLst>
          </p:cNvPr>
          <p:cNvSpPr txBox="1"/>
          <p:nvPr/>
        </p:nvSpPr>
        <p:spPr>
          <a:xfrm>
            <a:off x="7773502" y="2717423"/>
            <a:ext cx="20433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/>
              <a:t>cub cadet lawn mower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FFC403C-15DE-277D-069E-53EA4631260B}"/>
              </a:ext>
            </a:extLst>
          </p:cNvPr>
          <p:cNvSpPr txBox="1"/>
          <p:nvPr/>
        </p:nvSpPr>
        <p:spPr>
          <a:xfrm>
            <a:off x="4845269" y="3657600"/>
            <a:ext cx="26380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 Husqvarna YTA24V48 and the Cub Cadet XT1 LT42</a:t>
            </a:r>
          </a:p>
        </p:txBody>
      </p:sp>
    </p:spTree>
    <p:extLst>
      <p:ext uri="{BB962C8B-B14F-4D97-AF65-F5344CB8AC3E}">
        <p14:creationId xmlns:p14="http://schemas.microsoft.com/office/powerpoint/2010/main" val="25317201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63DFFE4-25CC-0B67-4FDD-E9483BB17B69}"/>
              </a:ext>
            </a:extLst>
          </p:cNvPr>
          <p:cNvSpPr txBox="1"/>
          <p:nvPr/>
        </p:nvSpPr>
        <p:spPr>
          <a:xfrm>
            <a:off x="0" y="0"/>
            <a:ext cx="21998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/>
              <a:t>Flail Mower</a:t>
            </a:r>
          </a:p>
        </p:txBody>
      </p:sp>
      <p:pic>
        <p:nvPicPr>
          <p:cNvPr id="2050" name="Picture 2" descr="Skid-Steer Flail Mower Attachments - Diamond Mowers®">
            <a:extLst>
              <a:ext uri="{FF2B5EF4-FFF2-40B4-BE49-F238E27FC236}">
                <a16:creationId xmlns:a16="http://schemas.microsoft.com/office/drawing/2014/main" id="{70000F55-9391-43AC-8E27-968EBF1422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11548" y="33027"/>
            <a:ext cx="4038600" cy="2019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Flail Mowers">
            <a:extLst>
              <a:ext uri="{FF2B5EF4-FFF2-40B4-BE49-F238E27FC236}">
                <a16:creationId xmlns:a16="http://schemas.microsoft.com/office/drawing/2014/main" id="{4D05548C-1BB0-733E-1213-D26535EEE2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00668" y="3112520"/>
            <a:ext cx="4691636" cy="3518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FE2C93A-8E25-862C-7C5C-463B5894D4E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11836" y="2541002"/>
            <a:ext cx="2686102" cy="2124213"/>
          </a:xfrm>
          <a:prstGeom prst="rect">
            <a:avLst/>
          </a:prstGeom>
        </p:spPr>
      </p:pic>
      <p:pic>
        <p:nvPicPr>
          <p:cNvPr id="2054" name="Picture 6" descr="Large Diameter Flail Drum">
            <a:extLst>
              <a:ext uri="{FF2B5EF4-FFF2-40B4-BE49-F238E27FC236}">
                <a16:creationId xmlns:a16="http://schemas.microsoft.com/office/drawing/2014/main" id="{5F9F1597-C034-7235-BC67-2BD7FA6325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108091" y="4871883"/>
            <a:ext cx="3922644" cy="1679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2E4EC2B-C2DA-B6E0-948B-7DBD492557E3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696" y="3298325"/>
            <a:ext cx="1397854" cy="333292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D6DB221-034D-D294-9568-F0B940346872}"/>
              </a:ext>
            </a:extLst>
          </p:cNvPr>
          <p:cNvSpPr txBox="1"/>
          <p:nvPr/>
        </p:nvSpPr>
        <p:spPr>
          <a:xfrm>
            <a:off x="199696" y="573570"/>
            <a:ext cx="4597591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/>
              <a:t>flail - a deadly medieval age weapon - a wooden staff with a short heavy stick or ball swinging from it.</a:t>
            </a:r>
          </a:p>
        </p:txBody>
      </p:sp>
      <p:pic>
        <p:nvPicPr>
          <p:cNvPr id="2056" name="Picture 8" descr="Medieval Bishops Flail">
            <a:extLst>
              <a:ext uri="{FF2B5EF4-FFF2-40B4-BE49-F238E27FC236}">
                <a16:creationId xmlns:a16="http://schemas.microsoft.com/office/drawing/2014/main" id="{76799EB3-7C9C-F5B2-21C9-B33EC2BBED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97211" y="1409889"/>
            <a:ext cx="816757" cy="2484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37704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718FA5D-BD2C-0774-A06E-D5104A395EB2}"/>
              </a:ext>
            </a:extLst>
          </p:cNvPr>
          <p:cNvSpPr txBox="1"/>
          <p:nvPr/>
        </p:nvSpPr>
        <p:spPr>
          <a:xfrm>
            <a:off x="1" y="0"/>
            <a:ext cx="2133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/>
              <a:t>Tractor Saw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F79BB4E-A8E6-57EA-A9D9-630680C009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8813" y="1355835"/>
            <a:ext cx="3233683" cy="2425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urbosaw">
            <a:extLst>
              <a:ext uri="{FF2B5EF4-FFF2-40B4-BE49-F238E27FC236}">
                <a16:creationId xmlns:a16="http://schemas.microsoft.com/office/drawing/2014/main" id="{FFDC7046-C38F-F936-290D-5D3FD60C0E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09848" y="1457498"/>
            <a:ext cx="3492391" cy="2323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B59CD7F-6CB3-5801-CEC3-BF865FE6A956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44782" y="261609"/>
            <a:ext cx="3828405" cy="242526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DCE52F6-4E24-064E-3423-67E0B043D14F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44781" y="3679828"/>
            <a:ext cx="3830735" cy="2894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849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7B9B836-28F9-422A-F700-BCB256EF61BC}"/>
              </a:ext>
            </a:extLst>
          </p:cNvPr>
          <p:cNvSpPr txBox="1"/>
          <p:nvPr/>
        </p:nvSpPr>
        <p:spPr>
          <a:xfrm>
            <a:off x="0" y="0"/>
            <a:ext cx="19969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/>
              <a:t>Sweeper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3F558E4-0A66-D9E2-A5E5-D38E2E8292A2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5309" y="2265382"/>
            <a:ext cx="4672944" cy="28367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7EFB1A7-51B9-A3EB-86E4-0C0F6337BDB9}"/>
              </a:ext>
            </a:extLst>
          </p:cNvPr>
          <p:cNvSpPr txBox="1"/>
          <p:nvPr/>
        </p:nvSpPr>
        <p:spPr>
          <a:xfrm>
            <a:off x="315309" y="5244257"/>
            <a:ext cx="420413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Agri-Fab Inc 45-0546 52" Lawn Sweeper, Black</a:t>
            </a:r>
          </a:p>
          <a:p>
            <a:endParaRPr lang="en-US" sz="1400"/>
          </a:p>
          <a:p>
            <a:r>
              <a:rPr lang="en-US" sz="1400">
                <a:hlinkClick r:id="rId3"/>
              </a:rPr>
              <a:t>https://www.amazon.com/gp/product/B07KMX858N/</a:t>
            </a:r>
            <a:endParaRPr lang="en-US" sz="14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1864CA-A3E4-F5AA-7FF7-7AE95298D8A7}"/>
              </a:ext>
            </a:extLst>
          </p:cNvPr>
          <p:cNvSpPr txBox="1"/>
          <p:nvPr/>
        </p:nvSpPr>
        <p:spPr>
          <a:xfrm>
            <a:off x="6537434" y="5244257"/>
            <a:ext cx="493986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10 Cubic Feet Steel Dump Cart</a:t>
            </a:r>
          </a:p>
          <a:p>
            <a:endParaRPr lang="en-US" sz="1400"/>
          </a:p>
          <a:p>
            <a:r>
              <a:rPr lang="en-US" sz="1400">
                <a:hlinkClick r:id="rId4"/>
              </a:rPr>
              <a:t>https://www.amazon.com/dp/B08R95SSTJ</a:t>
            </a:r>
            <a:endParaRPr lang="en-US" sz="140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A85604-9374-0FFF-0CE2-7340BF5A210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1438" y="2243754"/>
            <a:ext cx="4567865" cy="288005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4391762-C22A-4BA5-C8BC-BCA7C7847B78}"/>
              </a:ext>
            </a:extLst>
          </p:cNvPr>
          <p:cNvSpPr txBox="1"/>
          <p:nvPr/>
        </p:nvSpPr>
        <p:spPr>
          <a:xfrm>
            <a:off x="6281438" y="93444"/>
            <a:ext cx="30202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/>
              <a:t>Dump Cart</a:t>
            </a:r>
          </a:p>
        </p:txBody>
      </p:sp>
    </p:spTree>
    <p:extLst>
      <p:ext uri="{BB962C8B-B14F-4D97-AF65-F5344CB8AC3E}">
        <p14:creationId xmlns:p14="http://schemas.microsoft.com/office/powerpoint/2010/main" val="39011536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890E3A9-C101-4252-4274-0F88AD4A9557}"/>
              </a:ext>
            </a:extLst>
          </p:cNvPr>
          <p:cNvSpPr txBox="1"/>
          <p:nvPr/>
        </p:nvSpPr>
        <p:spPr>
          <a:xfrm>
            <a:off x="0" y="0"/>
            <a:ext cx="42340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/>
              <a:t>Pull-Behind Mower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F66A1D-E215-CA31-1BA0-DA2BA2818792}"/>
              </a:ext>
            </a:extLst>
          </p:cNvPr>
          <p:cNvSpPr txBox="1"/>
          <p:nvPr/>
        </p:nvSpPr>
        <p:spPr>
          <a:xfrm>
            <a:off x="223630" y="5264261"/>
            <a:ext cx="37868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DR Field and Brush Mower PRO XL44T (20HP) </a:t>
            </a:r>
            <a:r>
              <a:rPr lang="en-US" sz="1400" b="1">
                <a:solidFill>
                  <a:srgbClr val="FF0000"/>
                </a:solidFill>
              </a:rPr>
              <a:t>$3,800.00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F795BE5-B4B9-1419-4A74-1B41F2D2B99A}"/>
              </a:ext>
            </a:extLst>
          </p:cNvPr>
          <p:cNvSpPr txBox="1"/>
          <p:nvPr/>
        </p:nvSpPr>
        <p:spPr>
          <a:xfrm>
            <a:off x="239503" y="6150005"/>
            <a:ext cx="378680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>
                <a:hlinkClick r:id="rId2"/>
              </a:rPr>
              <a:t>https://www.drpower.com/Power-Equipment/Field-%26-Brush-Mowers-/Tow-Behind/DR-Field-and-Brush-Mower/p/TB23044BEN</a:t>
            </a:r>
            <a:endParaRPr lang="en-US" sz="11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40D947-73CC-B240-5BF7-8880313620A1}"/>
              </a:ext>
            </a:extLst>
          </p:cNvPr>
          <p:cNvSpPr txBox="1"/>
          <p:nvPr/>
        </p:nvSpPr>
        <p:spPr>
          <a:xfrm>
            <a:off x="4498203" y="6319282"/>
            <a:ext cx="42440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>
                <a:hlinkClick r:id="rId3"/>
              </a:rPr>
              <a:t>https://www.mowersdirect.com/Earthquake-RC4432/p70906.html</a:t>
            </a:r>
            <a:endParaRPr lang="en-US" sz="11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4760A5-91EC-D75B-83E5-94F5118D6115}"/>
              </a:ext>
            </a:extLst>
          </p:cNvPr>
          <p:cNvSpPr txBox="1"/>
          <p:nvPr/>
        </p:nvSpPr>
        <p:spPr>
          <a:xfrm>
            <a:off x="4482330" y="4980453"/>
            <a:ext cx="415455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Earthquake (44") 17.5HP Briggs Tow-Behind Rough Cut Mower w/ Electric Start</a:t>
            </a:r>
          </a:p>
          <a:p>
            <a:r>
              <a:rPr lang="en-US" sz="1400" b="1">
                <a:solidFill>
                  <a:srgbClr val="FF0000"/>
                </a:solidFill>
              </a:rPr>
              <a:t>$2,500.00 </a:t>
            </a:r>
          </a:p>
          <a:p>
            <a:r>
              <a:rPr lang="en-US" sz="1050"/>
              <a:t>Acreage™, Division of Ardisam, Inc.</a:t>
            </a:r>
          </a:p>
          <a:p>
            <a:r>
              <a:rPr lang="en-US" sz="1050"/>
              <a:t>1160 8th Avenue, PO Box 666, Cumberland, WI 54829</a:t>
            </a:r>
          </a:p>
          <a:p>
            <a:r>
              <a:rPr lang="en-US" sz="1050"/>
              <a:t>800-345-6007 | Fax 715-822-2223</a:t>
            </a:r>
          </a:p>
          <a:p>
            <a:r>
              <a:rPr lang="en-US" sz="1050"/>
              <a:t>acreageimplements.com = https://www.getearthquake.com/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84426EB-A9A3-CD9A-76D4-33339A8F5637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60102" y="167615"/>
            <a:ext cx="3271796" cy="22005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0B2BA1F-34EE-D96B-45F6-8B62C60B14E8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91701" y="1805795"/>
            <a:ext cx="2044700" cy="13081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C858BAF-2A74-0391-C8F5-5FDEAE87C9C7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54827" y="3045428"/>
            <a:ext cx="3314700" cy="169545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9E2A68A-967B-8862-4A26-C0A50AC991A4}"/>
              </a:ext>
            </a:extLst>
          </p:cNvPr>
          <p:cNvSpPr txBox="1"/>
          <p:nvPr/>
        </p:nvSpPr>
        <p:spPr>
          <a:xfrm>
            <a:off x="8961648" y="4395677"/>
            <a:ext cx="311094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Beast 22 HP 100 in. Tow-Behind Mower, Convertible into a 52 in. Finish Cut or Brush Mower, Powered by a 22 HP Subaru Engine, RECONDITIONED</a:t>
            </a:r>
          </a:p>
          <a:p>
            <a:r>
              <a:rPr lang="en-US" sz="1400" b="1">
                <a:solidFill>
                  <a:srgbClr val="FF0000"/>
                </a:solidFill>
              </a:rPr>
              <a:t>$2,090.00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2389660-E3E1-4A07-071D-57021B8FA0DE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48312" y="167615"/>
            <a:ext cx="3109665" cy="246508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8BCDE26-6895-A671-56E7-7D097F88C0F1}"/>
              </a:ext>
            </a:extLst>
          </p:cNvPr>
          <p:cNvSpPr txBox="1"/>
          <p:nvPr/>
        </p:nvSpPr>
        <p:spPr>
          <a:xfrm>
            <a:off x="9070979" y="5643943"/>
            <a:ext cx="2902226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>
                <a:hlinkClick r:id="rId8"/>
              </a:rPr>
              <a:t>https://www.gxioutdoorpower.com/beast-22-hp-100-in-tow-behind-mower-convertible-into-a-52-in-finish-cut-or-brush-mower-powered-by-a-22-hp-subaru-engine-not-sold-in-california-reconditioned/</a:t>
            </a:r>
            <a:endParaRPr lang="en-US" sz="105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B922ABA-FCC3-ED2E-A5C4-AFB7165BB279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9404" y="3640745"/>
            <a:ext cx="1516822" cy="150986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5B7D284-F8C3-2A10-0840-21CFB15DD0F7}"/>
              </a:ext>
            </a:extLst>
          </p:cNvPr>
          <p:cNvSpPr txBox="1"/>
          <p:nvPr/>
        </p:nvSpPr>
        <p:spPr>
          <a:xfrm>
            <a:off x="1759226" y="4433101"/>
            <a:ext cx="15168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Pivoting Blades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2D6EDAE-82D6-7EFC-C660-28A76FBA663A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9633" y="821673"/>
            <a:ext cx="2728558" cy="2561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8249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8147FD3-8635-3C82-2044-59857380ABC2}"/>
              </a:ext>
            </a:extLst>
          </p:cNvPr>
          <p:cNvSpPr txBox="1"/>
          <p:nvPr/>
        </p:nvSpPr>
        <p:spPr>
          <a:xfrm>
            <a:off x="0" y="0"/>
            <a:ext cx="42340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/>
              <a:t>Flail Mower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96063ED-6B65-7AEF-5B97-BB2825BFB6E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97470" y="101391"/>
            <a:ext cx="3436364" cy="209270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C4829A7-16A2-9E1E-D985-650B81FFF6D4}"/>
              </a:ext>
            </a:extLst>
          </p:cNvPr>
          <p:cNvSpPr txBox="1"/>
          <p:nvPr/>
        </p:nvSpPr>
        <p:spPr>
          <a:xfrm>
            <a:off x="8660014" y="2245916"/>
            <a:ext cx="33738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/>
              <a:t>ZimAni LM 100 PRO</a:t>
            </a:r>
          </a:p>
          <a:p>
            <a:r>
              <a:rPr lang="en-US" sz="1200">
                <a:hlinkClick r:id="rId4"/>
              </a:rPr>
              <a:t>https://www.youtube.com/watch?v=jTVUVP8ncEE</a:t>
            </a:r>
            <a:endParaRPr lang="en-US" sz="1200"/>
          </a:p>
          <a:p>
            <a:r>
              <a:rPr lang="en-US" sz="1400"/>
              <a:t>can cut 4" tree !!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8F4722-21B1-BD8E-272C-B3724D9FB23E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6546" y="871723"/>
            <a:ext cx="4127938" cy="22603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7ECE538-52F4-3BB0-EFAD-D3DD436507D0}"/>
              </a:ext>
            </a:extLst>
          </p:cNvPr>
          <p:cNvSpPr txBox="1"/>
          <p:nvPr/>
        </p:nvSpPr>
        <p:spPr>
          <a:xfrm>
            <a:off x="6884274" y="5896303"/>
            <a:ext cx="481533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Ferris FM35 Walk Behind Mower</a:t>
            </a:r>
          </a:p>
          <a:p>
            <a:r>
              <a:rPr lang="en-US" sz="1400">
                <a:hlinkClick r:id="rId6"/>
              </a:rPr>
              <a:t>https://www.ferrismowers.com/eu/en_gb/product-catalog/walk-behind-mowers/fm35-walk-behind-mower.html</a:t>
            </a:r>
            <a:endParaRPr lang="en-US" sz="140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C4E4018-CEE1-FB23-A853-929D73FD3E3B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84274" y="3510773"/>
            <a:ext cx="3574435" cy="238553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4DDF62C-821E-CC4B-72FE-975CE8047B99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6547" y="3342162"/>
            <a:ext cx="4135744" cy="255414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1A25D05-FA16-2915-FECE-1721F7A16615}"/>
              </a:ext>
            </a:extLst>
          </p:cNvPr>
          <p:cNvSpPr txBox="1"/>
          <p:nvPr/>
        </p:nvSpPr>
        <p:spPr>
          <a:xfrm>
            <a:off x="525516" y="5990896"/>
            <a:ext cx="17131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Flail cutting action</a:t>
            </a:r>
          </a:p>
        </p:txBody>
      </p:sp>
    </p:spTree>
    <p:extLst>
      <p:ext uri="{BB962C8B-B14F-4D97-AF65-F5344CB8AC3E}">
        <p14:creationId xmlns:p14="http://schemas.microsoft.com/office/powerpoint/2010/main" val="26175187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7F723A6-746F-9725-14BD-F67FA71999D9}"/>
              </a:ext>
            </a:extLst>
          </p:cNvPr>
          <p:cNvSpPr txBox="1"/>
          <p:nvPr/>
        </p:nvSpPr>
        <p:spPr>
          <a:xfrm>
            <a:off x="0" y="0"/>
            <a:ext cx="42340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/>
              <a:t>Meg-Mo blades</a:t>
            </a:r>
          </a:p>
        </p:txBody>
      </p:sp>
      <p:pic>
        <p:nvPicPr>
          <p:cNvPr id="1028" name="Picture 4" descr="Meg-Mo Systems | High-Performance Rotary Mulching Blades">
            <a:extLst>
              <a:ext uri="{FF2B5EF4-FFF2-40B4-BE49-F238E27FC236}">
                <a16:creationId xmlns:a16="http://schemas.microsoft.com/office/drawing/2014/main" id="{731F5F83-859B-5910-413C-4CA835EE0C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5037" y="1413622"/>
            <a:ext cx="3836276" cy="2157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5200BB3-D2A2-F174-B263-AF0A9720273B}"/>
              </a:ext>
            </a:extLst>
          </p:cNvPr>
          <p:cNvSpPr txBox="1"/>
          <p:nvPr/>
        </p:nvSpPr>
        <p:spPr>
          <a:xfrm>
            <a:off x="266416" y="599089"/>
            <a:ext cx="464557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hlinkClick r:id="rId3"/>
              </a:rPr>
              <a:t>https://meg-mo.com</a:t>
            </a:r>
            <a:endParaRPr lang="en-US" sz="1400"/>
          </a:p>
          <a:p>
            <a:endParaRPr lang="en-US" sz="1400"/>
          </a:p>
          <a:p>
            <a:r>
              <a:rPr lang="en-US" sz="1400"/>
              <a:t>The MEG-MO™ Rotary Mulching Blade System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5A6AC1-660D-994D-CD24-175AA4B0405A}"/>
              </a:ext>
            </a:extLst>
          </p:cNvPr>
          <p:cNvSpPr txBox="1"/>
          <p:nvPr/>
        </p:nvSpPr>
        <p:spPr>
          <a:xfrm>
            <a:off x="6096000" y="368184"/>
            <a:ext cx="31005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Center hole - round</a:t>
            </a:r>
          </a:p>
          <a:p>
            <a:r>
              <a:rPr lang="en-US" sz="1400"/>
              <a:t>Current Blade OEM Part #      M115495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C24E6A-2C6A-EAFB-9E70-6106D3606AEE}"/>
              </a:ext>
            </a:extLst>
          </p:cNvPr>
          <p:cNvSpPr txBox="1"/>
          <p:nvPr/>
        </p:nvSpPr>
        <p:spPr>
          <a:xfrm>
            <a:off x="5729738" y="105103"/>
            <a:ext cx="3552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To order I need to provide this info: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32D038-DE19-28BB-E573-D9A019DCD6BB}"/>
              </a:ext>
            </a:extLst>
          </p:cNvPr>
          <p:cNvSpPr txBox="1"/>
          <p:nvPr/>
        </p:nvSpPr>
        <p:spPr>
          <a:xfrm>
            <a:off x="6096000" y="891404"/>
            <a:ext cx="4456387" cy="116955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/>
              <a:t>John Deere Standard Mower Blade for 48" deck</a:t>
            </a:r>
          </a:p>
          <a:p>
            <a:r>
              <a:rPr lang="en-US" sz="1400"/>
              <a:t>Part Number: M115495</a:t>
            </a:r>
          </a:p>
          <a:p>
            <a:r>
              <a:rPr lang="en-US" sz="1400"/>
              <a:t>Hole in the center – round, 13/16 inch</a:t>
            </a:r>
          </a:p>
          <a:p>
            <a:r>
              <a:rPr lang="en-US" sz="1400"/>
              <a:t>Length of the blade (rotating diameter) 16 5/8 inch</a:t>
            </a:r>
          </a:p>
          <a:p>
            <a:r>
              <a:rPr lang="en-US" sz="1400"/>
              <a:t>Nut M18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92F24B-073F-BCC7-CDC5-5BECC88B62E0}"/>
              </a:ext>
            </a:extLst>
          </p:cNvPr>
          <p:cNvSpPr txBox="1"/>
          <p:nvPr/>
        </p:nvSpPr>
        <p:spPr>
          <a:xfrm>
            <a:off x="439837" y="3762703"/>
            <a:ext cx="340695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E-Mail: sales@meg-mo.com</a:t>
            </a:r>
            <a:br>
              <a:rPr lang="en-US" sz="1400"/>
            </a:br>
            <a:r>
              <a:rPr lang="en-US" sz="1400"/>
              <a:t>Call (877) 625-0125</a:t>
            </a:r>
          </a:p>
          <a:p>
            <a:r>
              <a:rPr lang="en-US" sz="1400"/>
              <a:t>Received call from 815-625-0125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72FE5A-9BE8-486A-8867-5454E9BA3D7E}"/>
              </a:ext>
            </a:extLst>
          </p:cNvPr>
          <p:cNvSpPr txBox="1"/>
          <p:nvPr/>
        </p:nvSpPr>
        <p:spPr>
          <a:xfrm>
            <a:off x="4289821" y="2169062"/>
            <a:ext cx="776714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Searching John Deere Parts:</a:t>
            </a:r>
          </a:p>
          <a:p>
            <a:r>
              <a:rPr lang="en-US" sz="1400"/>
              <a:t> .. </a:t>
            </a:r>
            <a:r>
              <a:rPr lang="en-US" sz="1400">
                <a:hlinkClick r:id="rId4"/>
              </a:rPr>
              <a:t>https://partscatalog.deere.com/jdrc/navigation/equipment/73515</a:t>
            </a:r>
            <a:endParaRPr lang="en-US" sz="1400"/>
          </a:p>
          <a:p>
            <a:r>
              <a:rPr lang="en-US" sz="1400"/>
              <a:t>Then go to mower deck attachment:</a:t>
            </a:r>
          </a:p>
          <a:p>
            <a:r>
              <a:rPr lang="en-US" sz="1400"/>
              <a:t> .. </a:t>
            </a:r>
            <a:r>
              <a:rPr lang="en-US" sz="1400">
                <a:hlinkClick r:id="rId5"/>
              </a:rPr>
              <a:t>https://partscatalog.deere.com/jdrc/navigation/equipment/78976</a:t>
            </a:r>
            <a:endParaRPr lang="en-US" sz="1400"/>
          </a:p>
          <a:p>
            <a:r>
              <a:rPr lang="en-US" sz="1400"/>
              <a:t>Then select "20 Mid-Mount Mower Decks 48-Inch and 54-Inch (For 425, 445 and 455 LGT)"</a:t>
            </a:r>
          </a:p>
          <a:p>
            <a:r>
              <a:rPr lang="en-US" sz="1400"/>
              <a:t>Then select "Belt Drive, Blades, Idlers and Spindles - ST561860"</a:t>
            </a:r>
          </a:p>
          <a:p>
            <a:r>
              <a:rPr lang="en-US" sz="1400"/>
              <a:t> .. </a:t>
            </a:r>
            <a:r>
              <a:rPr lang="en-US" sz="1400">
                <a:hlinkClick r:id="rId6"/>
              </a:rPr>
              <a:t>https://partscatalog.deere.com/jdrc/sidebyside/equipment/78976/referrer/navigation/pgId/2341197</a:t>
            </a:r>
            <a:endParaRPr lang="en-US" sz="1400"/>
          </a:p>
          <a:p>
            <a:r>
              <a:rPr lang="en-US" sz="1400"/>
              <a:t>The John Deere Blade Bolt - 19M7788 (requires M18 nut driver (18mm)): </a:t>
            </a:r>
          </a:p>
          <a:p>
            <a:r>
              <a:rPr lang="en-US" sz="1400"/>
              <a:t> .. </a:t>
            </a:r>
            <a:r>
              <a:rPr lang="en-US" sz="1400">
                <a:hlinkClick r:id="rId7"/>
              </a:rPr>
              <a:t>https://www.greenpartstore.com/John-Deere-Blade-Bolt-19M7788.html</a:t>
            </a:r>
            <a:endParaRPr lang="en-US" sz="140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4051A58-8260-44FA-BDA6-4B5FA463DE16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36961" y="3898526"/>
            <a:ext cx="1136650" cy="1041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4088724-09EB-3EDC-61D5-E34A74BDA580}"/>
              </a:ext>
            </a:extLst>
          </p:cNvPr>
          <p:cNvSpPr txBox="1"/>
          <p:nvPr/>
        </p:nvSpPr>
        <p:spPr>
          <a:xfrm>
            <a:off x="4289820" y="5031696"/>
            <a:ext cx="260496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Riding mower blades should be installed between </a:t>
            </a:r>
          </a:p>
          <a:p>
            <a:r>
              <a:rPr lang="en-US" sz="1400"/>
              <a:t>70 and 90 foot pounds of torque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BAB542B-A1C7-5F98-F30A-6CD2F41E6E63}"/>
              </a:ext>
            </a:extLst>
          </p:cNvPr>
          <p:cNvSpPr txBox="1"/>
          <p:nvPr/>
        </p:nvSpPr>
        <p:spPr>
          <a:xfrm>
            <a:off x="4289821" y="6255136"/>
            <a:ext cx="5255172" cy="469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LEXIVON 1/2-Inch Drive LX-183 (10-150 Ft-lb)</a:t>
            </a:r>
          </a:p>
          <a:p>
            <a:r>
              <a:rPr lang="en-US" sz="1050">
                <a:hlinkClick r:id="rId9"/>
              </a:rPr>
              <a:t>https://www.amazon.com/LEXIVON-2-Inch-Torque-13-6-203-5-LX-183/dp/B07MP1Q3W8/</a:t>
            </a:r>
            <a:endParaRPr lang="en-US" sz="105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2B5B537-9FEE-0ED2-5E80-E1576E95B5B6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53130" y="4685163"/>
            <a:ext cx="1524429" cy="1450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5066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13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9907" y="932455"/>
            <a:ext cx="2379123" cy="2379122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/>
          <p:nvPr/>
        </p:nvSpPr>
        <p:spPr>
          <a:xfrm>
            <a:off x="0" y="39943"/>
            <a:ext cx="5538952" cy="677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800" b="1" dirty="0"/>
              <a:t>Bag solution for JD425 mower</a:t>
            </a:r>
            <a:endParaRPr sz="2800" b="1" dirty="0"/>
          </a:p>
        </p:txBody>
      </p:sp>
      <p:sp>
        <p:nvSpPr>
          <p:cNvPr id="57" name="Google Shape;57;p13"/>
          <p:cNvSpPr txBox="1"/>
          <p:nvPr/>
        </p:nvSpPr>
        <p:spPr>
          <a:xfrm>
            <a:off x="104384" y="3204697"/>
            <a:ext cx="2494646" cy="1107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1400" dirty="0"/>
              <a:t>BM20780</a:t>
            </a:r>
            <a:endParaRPr sz="1400" dirty="0"/>
          </a:p>
          <a:p>
            <a:r>
              <a:rPr lang="en" sz="1400" dirty="0"/>
              <a:t>John Deere 7-Bushel 2-Bag </a:t>
            </a:r>
            <a:endParaRPr sz="1400" dirty="0"/>
          </a:p>
          <a:p>
            <a:r>
              <a:rPr lang="en" sz="1400" dirty="0"/>
              <a:t>Rear Bagger Hopper Assembly</a:t>
            </a:r>
            <a:endParaRPr sz="1400" dirty="0"/>
          </a:p>
          <a:p>
            <a:r>
              <a:rPr lang="en" sz="1400" b="1" dirty="0">
                <a:solidFill>
                  <a:srgbClr val="FF0000"/>
                </a:solidFill>
              </a:rPr>
              <a:t>$620</a:t>
            </a:r>
            <a:endParaRPr sz="1400" b="1" dirty="0">
              <a:solidFill>
                <a:srgbClr val="FF0000"/>
              </a:solidFill>
            </a:endParaRPr>
          </a:p>
        </p:txBody>
      </p:sp>
      <p:sp>
        <p:nvSpPr>
          <p:cNvPr id="58" name="Google Shape;58;p13"/>
          <p:cNvSpPr txBox="1"/>
          <p:nvPr/>
        </p:nvSpPr>
        <p:spPr>
          <a:xfrm>
            <a:off x="825480" y="6061620"/>
            <a:ext cx="2598310" cy="892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1400" dirty="0">
                <a:solidFill>
                  <a:schemeClr val="dk1"/>
                </a:solidFill>
              </a:rPr>
              <a:t>BM19090</a:t>
            </a:r>
            <a:endParaRPr sz="1400" dirty="0">
              <a:solidFill>
                <a:schemeClr val="dk1"/>
              </a:solidFill>
            </a:endParaRPr>
          </a:p>
          <a:p>
            <a:r>
              <a:rPr lang="en" sz="1400" dirty="0"/>
              <a:t>John Deere </a:t>
            </a:r>
            <a:r>
              <a:rPr lang="en" sz="1400" dirty="0" err="1"/>
              <a:t>PowerFlow</a:t>
            </a:r>
            <a:r>
              <a:rPr lang="en" sz="1400" dirty="0"/>
              <a:t> Blower</a:t>
            </a:r>
            <a:endParaRPr sz="1400" dirty="0"/>
          </a:p>
          <a:p>
            <a:r>
              <a:rPr lang="en" sz="1400" b="1" dirty="0">
                <a:solidFill>
                  <a:srgbClr val="FF0000"/>
                </a:solidFill>
              </a:rPr>
              <a:t>$661</a:t>
            </a:r>
            <a:r>
              <a:rPr lang="en" sz="1400" dirty="0">
                <a:solidFill>
                  <a:schemeClr val="dk1"/>
                </a:solidFill>
              </a:rPr>
              <a:t> - from JD</a:t>
            </a:r>
            <a:endParaRPr sz="1400" b="1" dirty="0">
              <a:solidFill>
                <a:srgbClr val="FF0000"/>
              </a:solidFill>
            </a:endParaRPr>
          </a:p>
        </p:txBody>
      </p:sp>
      <p:pic>
        <p:nvPicPr>
          <p:cNvPr id="59" name="Google Shape;59;p13"/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6345" y="4238451"/>
            <a:ext cx="1360370" cy="1687094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3"/>
          <p:cNvSpPr txBox="1"/>
          <p:nvPr/>
        </p:nvSpPr>
        <p:spPr>
          <a:xfrm>
            <a:off x="3418597" y="5965488"/>
            <a:ext cx="2523703" cy="892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1400" dirty="0">
                <a:solidFill>
                  <a:schemeClr val="dk1"/>
                </a:solidFill>
              </a:rPr>
              <a:t>BM20988</a:t>
            </a:r>
            <a:endParaRPr sz="1400" dirty="0">
              <a:solidFill>
                <a:schemeClr val="dk1"/>
              </a:solidFill>
            </a:endParaRPr>
          </a:p>
          <a:p>
            <a:r>
              <a:rPr lang="en" sz="1400" dirty="0"/>
              <a:t>John Deere Power Flow Chute</a:t>
            </a:r>
            <a:endParaRPr sz="1400" dirty="0"/>
          </a:p>
          <a:p>
            <a:r>
              <a:rPr lang="en" sz="1400" b="1" dirty="0">
                <a:solidFill>
                  <a:srgbClr val="FF0000"/>
                </a:solidFill>
              </a:rPr>
              <a:t>$87</a:t>
            </a:r>
            <a:r>
              <a:rPr lang="en" sz="1400" dirty="0"/>
              <a:t> - from JD</a:t>
            </a:r>
            <a:endParaRPr sz="1400" dirty="0"/>
          </a:p>
        </p:txBody>
      </p:sp>
      <p:pic>
        <p:nvPicPr>
          <p:cNvPr id="61" name="Google Shape;61;p13"/>
          <p:cNvPicPr preferRelativeResize="0"/>
          <p:nvPr/>
        </p:nvPicPr>
        <p:blipFill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23790" y="4716991"/>
            <a:ext cx="1360370" cy="12484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5003EA2-70F1-C624-F936-0E5A30D8CB0A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08922" y="206100"/>
            <a:ext cx="6263171" cy="429232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3997871-618F-D9EC-58A3-58E202FD3727}"/>
              </a:ext>
            </a:extLst>
          </p:cNvPr>
          <p:cNvSpPr txBox="1"/>
          <p:nvPr/>
        </p:nvSpPr>
        <p:spPr>
          <a:xfrm>
            <a:off x="8080361" y="5473608"/>
            <a:ext cx="2944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Order parts from</a:t>
            </a:r>
          </a:p>
          <a:p>
            <a:r>
              <a:rPr lang="en-US" sz="1400" dirty="0">
                <a:hlinkClick r:id="rId7"/>
              </a:rPr>
              <a:t>https://</a:t>
            </a:r>
            <a:r>
              <a:rPr lang="en-US" sz="1400" dirty="0" err="1">
                <a:hlinkClick r:id="rId7"/>
              </a:rPr>
              <a:t>www.greenpartstore.com</a:t>
            </a:r>
            <a:endParaRPr lang="en-US" sz="14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7F723A6-746F-9725-14BD-F67FA71999D9}"/>
              </a:ext>
            </a:extLst>
          </p:cNvPr>
          <p:cNvSpPr txBox="1"/>
          <p:nvPr/>
        </p:nvSpPr>
        <p:spPr>
          <a:xfrm>
            <a:off x="0" y="0"/>
            <a:ext cx="42340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/>
              <a:t>Self-made rotary cutter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32D038-DE19-28BB-E573-D9A019DCD6BB}"/>
              </a:ext>
            </a:extLst>
          </p:cNvPr>
          <p:cNvSpPr txBox="1"/>
          <p:nvPr/>
        </p:nvSpPr>
        <p:spPr>
          <a:xfrm>
            <a:off x="278295" y="928410"/>
            <a:ext cx="7606748" cy="73866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>
                <a:hlinkClick r:id="rId2"/>
              </a:rPr>
              <a:t>https://www.youtube.com/watch?v=WIVh1qrUUAY</a:t>
            </a:r>
            <a:endParaRPr lang="en-US" sz="1400" b="1"/>
          </a:p>
          <a:p>
            <a:r>
              <a:rPr lang="en-US" sz="1400" b="1"/>
              <a:t>ATV Mower With three Harbor Freight Predator 173cc engines!</a:t>
            </a:r>
          </a:p>
          <a:p>
            <a:r>
              <a:rPr lang="en-US" sz="1400" b="1"/>
              <a:t>2017</a:t>
            </a:r>
          </a:p>
        </p:txBody>
      </p:sp>
    </p:spTree>
    <p:extLst>
      <p:ext uri="{BB962C8B-B14F-4D97-AF65-F5344CB8AC3E}">
        <p14:creationId xmlns:p14="http://schemas.microsoft.com/office/powerpoint/2010/main" val="37444065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B38FDC5-E8CF-CA01-2DF8-CD8817BF907D}"/>
              </a:ext>
            </a:extLst>
          </p:cNvPr>
          <p:cNvSpPr txBox="1"/>
          <p:nvPr/>
        </p:nvSpPr>
        <p:spPr>
          <a:xfrm>
            <a:off x="-1" y="0"/>
            <a:ext cx="66215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/>
              <a:t>John Deere Lawn Mowers - comparison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20BC1DD7-7557-8989-C17A-EFD848286C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9057947"/>
              </p:ext>
            </p:extLst>
          </p:nvPr>
        </p:nvGraphicFramePr>
        <p:xfrm>
          <a:off x="380726" y="1132840"/>
          <a:ext cx="7463112" cy="45923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865778">
                  <a:extLst>
                    <a:ext uri="{9D8B030D-6E8A-4147-A177-3AD203B41FA5}">
                      <a16:colId xmlns:a16="http://schemas.microsoft.com/office/drawing/2014/main" val="4254233299"/>
                    </a:ext>
                  </a:extLst>
                </a:gridCol>
                <a:gridCol w="1865778">
                  <a:extLst>
                    <a:ext uri="{9D8B030D-6E8A-4147-A177-3AD203B41FA5}">
                      <a16:colId xmlns:a16="http://schemas.microsoft.com/office/drawing/2014/main" val="386650388"/>
                    </a:ext>
                  </a:extLst>
                </a:gridCol>
                <a:gridCol w="1865778">
                  <a:extLst>
                    <a:ext uri="{9D8B030D-6E8A-4147-A177-3AD203B41FA5}">
                      <a16:colId xmlns:a16="http://schemas.microsoft.com/office/drawing/2014/main" val="1852379895"/>
                    </a:ext>
                  </a:extLst>
                </a:gridCol>
                <a:gridCol w="1865778">
                  <a:extLst>
                    <a:ext uri="{9D8B030D-6E8A-4147-A177-3AD203B41FA5}">
                      <a16:colId xmlns:a16="http://schemas.microsoft.com/office/drawing/2014/main" val="39310870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S240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S330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S350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15805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Price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3.3K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3.8K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4.0K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39858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Engine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18.5HP, </a:t>
                      </a:r>
                      <a:r>
                        <a:rPr lang="en-U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v-twin cylindrical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22HP, </a:t>
                      </a:r>
                      <a:r>
                        <a:rPr lang="en-U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v-twin cylindrical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21.5HP iTorque 2-cyl gasoline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33662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Cutting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42"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42", cuts evenly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42", cuts evenly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69561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Frame strength and protection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average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strong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strong</a:t>
                      </a:r>
                    </a:p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63619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Steering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18" turning radius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16" turning radius, very low-effort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16" turning radius, very low-effort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69456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Fuel tank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9.1 liter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12.5 liter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12.5 liter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19254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Main differences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Cheaper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Better for bigger area, bigger tank, better protection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Better for bigger area, bigger tank, better protection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3028479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49BC6E4B-C48B-2B0A-9099-85F7C592AFD0}"/>
              </a:ext>
            </a:extLst>
          </p:cNvPr>
          <p:cNvSpPr txBox="1"/>
          <p:nvPr/>
        </p:nvSpPr>
        <p:spPr>
          <a:xfrm>
            <a:off x="8101013" y="523220"/>
            <a:ext cx="3800475" cy="59093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/>
              <a:t>Mullally Tractor Sales</a:t>
            </a:r>
          </a:p>
          <a:p>
            <a:r>
              <a:rPr lang="en-US"/>
              <a:t>16 miles, deliver</a:t>
            </a:r>
          </a:p>
          <a:p>
            <a:r>
              <a:rPr lang="en-US"/>
              <a:t>M-F, Sat 8-5, Sun 8-12</a:t>
            </a:r>
          </a:p>
          <a:p>
            <a:r>
              <a:rPr lang="en-US"/>
              <a:t>4510 NY-52, Jeffersonville, NY 12748</a:t>
            </a:r>
          </a:p>
          <a:p>
            <a:r>
              <a:rPr lang="en-US"/>
              <a:t>Phone: (845) 482-5222</a:t>
            </a:r>
          </a:p>
          <a:p>
            <a:endParaRPr lang="en-US"/>
          </a:p>
          <a:p>
            <a:r>
              <a:rPr lang="en-US"/>
              <a:t>Lindsey Equipment</a:t>
            </a:r>
          </a:p>
          <a:p>
            <a:r>
              <a:rPr lang="en-US"/>
              <a:t>27.4 miles</a:t>
            </a:r>
          </a:p>
          <a:p>
            <a:r>
              <a:rPr lang="en-US"/>
              <a:t>M-F 8-5, Sat 8-12, Sun closed</a:t>
            </a:r>
          </a:p>
          <a:p>
            <a:r>
              <a:rPr lang="en-US"/>
              <a:t>237 Sunrise Avenue, Honesdale, PA 18431</a:t>
            </a:r>
          </a:p>
          <a:p>
            <a:r>
              <a:rPr lang="en-US"/>
              <a:t>(570) 253-3334</a:t>
            </a:r>
          </a:p>
          <a:p>
            <a:r>
              <a:rPr lang="en-US"/>
              <a:t>in-store pickup only</a:t>
            </a:r>
          </a:p>
          <a:p>
            <a:endParaRPr lang="en-US"/>
          </a:p>
          <a:p>
            <a:r>
              <a:rPr lang="en-US"/>
              <a:t>Delaware Sport Center LLC</a:t>
            </a:r>
          </a:p>
          <a:p>
            <a:r>
              <a:rPr lang="en-US"/>
              <a:t>27.8 miles</a:t>
            </a:r>
          </a:p>
          <a:p>
            <a:r>
              <a:rPr lang="en-US"/>
              <a:t>M-F 8-5, Sat 8-2pm, Sun closed</a:t>
            </a:r>
          </a:p>
          <a:p>
            <a:r>
              <a:rPr lang="en-US"/>
              <a:t>30104 State Highway 10, Walton, NY 13856</a:t>
            </a:r>
          </a:p>
          <a:p>
            <a:r>
              <a:rPr lang="en-US"/>
              <a:t>(607) 865-8888</a:t>
            </a:r>
          </a:p>
          <a:p>
            <a:r>
              <a:rPr lang="en-US"/>
              <a:t>in-store pickup only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EDAEA6-1675-8E37-185B-FC03B1A818BA}"/>
              </a:ext>
            </a:extLst>
          </p:cNvPr>
          <p:cNvSpPr txBox="1"/>
          <p:nvPr/>
        </p:nvSpPr>
        <p:spPr>
          <a:xfrm>
            <a:off x="3241964" y="627610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8484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4EEEBCE-232E-6C2F-8EDE-089E31D95417}"/>
              </a:ext>
            </a:extLst>
          </p:cNvPr>
          <p:cNvSpPr txBox="1"/>
          <p:nvPr/>
        </p:nvSpPr>
        <p:spPr>
          <a:xfrm>
            <a:off x="4424767" y="676827"/>
            <a:ext cx="7702658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21.5-hp (16.0-kW)* iTorque™ Power System</a:t>
            </a:r>
          </a:p>
          <a:p>
            <a:r>
              <a:rPr lang="en-US" sz="1400"/>
              <a:t>48-in. (122 cm) Accel™ Deep Deck, </a:t>
            </a:r>
            <a:br>
              <a:rPr lang="en-US" sz="1400"/>
            </a:br>
            <a:r>
              <a:rPr lang="en-US" sz="1400"/>
              <a:t>MulchControl™ kit (close side door to cut grass and mulch it instead of throwing it to the side)</a:t>
            </a:r>
          </a:p>
          <a:p>
            <a:r>
              <a:rPr lang="en-US" sz="1400"/>
              <a:t>Twin Touch™ forward and reverse foot pedals</a:t>
            </a:r>
          </a:p>
          <a:p>
            <a:r>
              <a:rPr lang="en-US" sz="1400"/>
              <a:t>4 year/300 hour bumper-to-bumper warranty</a:t>
            </a:r>
          </a:p>
          <a:p>
            <a:r>
              <a:rPr lang="en-US" sz="1400" b="1">
                <a:solidFill>
                  <a:srgbClr val="FF0000"/>
                </a:solidFill>
              </a:rPr>
              <a:t>X350:</a:t>
            </a:r>
            <a:br>
              <a:rPr lang="en-US" sz="1400"/>
            </a:br>
            <a:r>
              <a:rPr lang="en-US" sz="1400"/>
              <a:t>.. </a:t>
            </a:r>
            <a:r>
              <a:rPr lang="en-US" sz="1400">
                <a:hlinkClick r:id="rId2"/>
              </a:rPr>
              <a:t>https://www.deere.com/en/mowers/lawn-tractors/x300-series/x350-lawn-tractor-48-in/</a:t>
            </a:r>
            <a:r>
              <a:rPr lang="en-US" sz="1400"/>
              <a:t> </a:t>
            </a:r>
          </a:p>
          <a:p>
            <a:r>
              <a:rPr lang="en-US" sz="1400" b="1">
                <a:solidFill>
                  <a:srgbClr val="FF0000"/>
                </a:solidFill>
              </a:rPr>
              <a:t>MulchControl™ Kit:</a:t>
            </a:r>
          </a:p>
          <a:p>
            <a:r>
              <a:rPr lang="en-US" sz="1400"/>
              <a:t>.. </a:t>
            </a:r>
            <a:r>
              <a:rPr lang="en-US" sz="1400">
                <a:hlinkClick r:id="rId3"/>
              </a:rPr>
              <a:t>https://www.deere.com/en/campaigns/ag-turf/mower-decks/mulching-mower-decks/</a:t>
            </a:r>
            <a:r>
              <a:rPr lang="en-US" sz="1400"/>
              <a:t> </a:t>
            </a:r>
          </a:p>
          <a:p>
            <a:r>
              <a:rPr lang="en-US" sz="1400" b="1">
                <a:solidFill>
                  <a:srgbClr val="FF0000"/>
                </a:solidFill>
              </a:rPr>
              <a:t>Attachments:</a:t>
            </a:r>
          </a:p>
          <a:p>
            <a:r>
              <a:rPr lang="en-US" sz="1400"/>
              <a:t>.. </a:t>
            </a:r>
            <a:r>
              <a:rPr lang="en-US" sz="1400">
                <a:hlinkClick r:id="rId4"/>
              </a:rPr>
              <a:t>https://www.deere.com/en/attachments-accessories-and-implements/riding-mower-attachments/</a:t>
            </a:r>
            <a:endParaRPr lang="en-US" sz="1400"/>
          </a:p>
          <a:p>
            <a:r>
              <a:rPr lang="en-US" sz="1400" b="1">
                <a:solidFill>
                  <a:srgbClr val="FF0000"/>
                </a:solidFill>
              </a:rPr>
              <a:t>Lawn Sweeper 42" $580:</a:t>
            </a:r>
          </a:p>
          <a:p>
            <a:r>
              <a:rPr lang="en-US" sz="1400"/>
              <a:t>.. </a:t>
            </a:r>
            <a:r>
              <a:rPr lang="en-US" sz="1400">
                <a:hlinkClick r:id="rId5"/>
              </a:rPr>
              <a:t>https://www.deere.com/en/attachments-accessories-and-implements/attachments-search-tool/#/detail/LPSTS42JD</a:t>
            </a:r>
            <a:r>
              <a:rPr lang="en-US" sz="1400"/>
              <a:t>. </a:t>
            </a:r>
          </a:p>
          <a:p>
            <a:r>
              <a:rPr lang="en-US" sz="1400" b="1">
                <a:solidFill>
                  <a:srgbClr val="FF0000"/>
                </a:solidFill>
              </a:rPr>
              <a:t>X350 cuts tall grass (video):</a:t>
            </a:r>
          </a:p>
          <a:p>
            <a:r>
              <a:rPr lang="en-US" sz="1400"/>
              <a:t>.. </a:t>
            </a:r>
            <a:r>
              <a:rPr lang="en-US" sz="1400">
                <a:hlinkClick r:id="rId6"/>
              </a:rPr>
              <a:t>https://www.youtube.com/watch?v=j5_tsp1cQeI</a:t>
            </a:r>
            <a:endParaRPr lang="en-US" sz="14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09C21D-7C03-37AE-3F1D-D57236058B2B}"/>
              </a:ext>
            </a:extLst>
          </p:cNvPr>
          <p:cNvSpPr txBox="1"/>
          <p:nvPr/>
        </p:nvSpPr>
        <p:spPr>
          <a:xfrm>
            <a:off x="-18726" y="-42322"/>
            <a:ext cx="77026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/>
              <a:t>John Deere X350 Lawn Tractor with 48-inch Deck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7D5847-BCA2-F77D-0532-C634285A90EE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2694" y="864762"/>
            <a:ext cx="3188854" cy="272484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20D6988-D70E-3DD8-2588-94E22FCB0FD7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2694" y="3914096"/>
            <a:ext cx="2766448" cy="171256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D4FB767-DD5C-A94F-8F62-B724953F3FFE}"/>
              </a:ext>
            </a:extLst>
          </p:cNvPr>
          <p:cNvSpPr txBox="1"/>
          <p:nvPr/>
        </p:nvSpPr>
        <p:spPr>
          <a:xfrm>
            <a:off x="122695" y="5631722"/>
            <a:ext cx="285288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Accel Deep™ Mower Deck (included)</a:t>
            </a:r>
          </a:p>
          <a:p>
            <a:r>
              <a:rPr lang="en-US" sz="1400"/>
              <a:t>Deep draw and flat-top design </a:t>
            </a:r>
          </a:p>
          <a:p>
            <a:r>
              <a:rPr lang="en-US" sz="1400"/>
              <a:t>better quality of cut </a:t>
            </a:r>
          </a:p>
          <a:p>
            <a:r>
              <a:rPr lang="en-US" sz="1400"/>
              <a:t>at faster ground speeds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57C6EE1-E267-40B8-EFDC-D6D8CBC50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380350" y="4205227"/>
            <a:ext cx="1695450" cy="113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F1865E2-A975-5500-62BD-ECB0A4F6801C}"/>
              </a:ext>
            </a:extLst>
          </p:cNvPr>
          <p:cNvSpPr txBox="1"/>
          <p:nvPr/>
        </p:nvSpPr>
        <p:spPr>
          <a:xfrm>
            <a:off x="3240439" y="673809"/>
            <a:ext cx="1184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$4,500.00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697BF6C-CF7F-927B-F152-7657C9335272}"/>
              </a:ext>
            </a:extLst>
          </p:cNvPr>
          <p:cNvSpPr txBox="1"/>
          <p:nvPr/>
        </p:nvSpPr>
        <p:spPr>
          <a:xfrm>
            <a:off x="11075800" y="4401046"/>
            <a:ext cx="993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$580.00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FE4F659-A762-AFCF-BB9F-2FB9FC16123C}"/>
              </a:ext>
            </a:extLst>
          </p:cNvPr>
          <p:cNvSpPr txBox="1"/>
          <p:nvPr/>
        </p:nvSpPr>
        <p:spPr>
          <a:xfrm>
            <a:off x="3512712" y="5335527"/>
            <a:ext cx="2937555" cy="116955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>
                <a:solidFill>
                  <a:srgbClr val="FF0000"/>
                </a:solidFill>
              </a:rPr>
              <a:t>Mulch</a:t>
            </a:r>
            <a:r>
              <a:rPr lang="en-US" sz="1400"/>
              <a:t> = a layer of (organic) material</a:t>
            </a:r>
          </a:p>
          <a:p>
            <a:r>
              <a:rPr lang="en-US" sz="1400"/>
              <a:t>applied to the surface of soil</a:t>
            </a:r>
          </a:p>
          <a:p>
            <a:endParaRPr lang="en-US" sz="1400"/>
          </a:p>
          <a:p>
            <a:r>
              <a:rPr lang="en-US" sz="1400" b="1">
                <a:solidFill>
                  <a:srgbClr val="FF0000"/>
                </a:solidFill>
              </a:rPr>
              <a:t>Mulching</a:t>
            </a:r>
            <a:r>
              <a:rPr lang="en-US" sz="1400"/>
              <a:t> = spreading a layer of (cut)</a:t>
            </a:r>
          </a:p>
          <a:p>
            <a:r>
              <a:rPr lang="en-US" sz="1400"/>
              <a:t>material on the ground around plants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5F45E0D-9F90-08FE-7E04-6046EA2A3837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46958" y="5113852"/>
            <a:ext cx="2311400" cy="16129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118FD9A-E0D2-1D18-73BA-D7BA69171E9A}"/>
              </a:ext>
            </a:extLst>
          </p:cNvPr>
          <p:cNvSpPr txBox="1"/>
          <p:nvPr/>
        </p:nvSpPr>
        <p:spPr>
          <a:xfrm>
            <a:off x="10339587" y="5366427"/>
            <a:ext cx="8477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sweeper</a:t>
            </a:r>
          </a:p>
        </p:txBody>
      </p:sp>
    </p:spTree>
    <p:extLst>
      <p:ext uri="{BB962C8B-B14F-4D97-AF65-F5344CB8AC3E}">
        <p14:creationId xmlns:p14="http://schemas.microsoft.com/office/powerpoint/2010/main" val="30826124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18170C2-C55C-F926-847D-CE9811CB83B6}"/>
              </a:ext>
            </a:extLst>
          </p:cNvPr>
          <p:cNvSpPr txBox="1"/>
          <p:nvPr/>
        </p:nvSpPr>
        <p:spPr>
          <a:xfrm>
            <a:off x="-1" y="0"/>
            <a:ext cx="49421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/>
              <a:t>John Deere 425 (and 445)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BFCE01-521A-5BFC-274E-0CED7BE03889}"/>
              </a:ext>
            </a:extLst>
          </p:cNvPr>
          <p:cNvSpPr txBox="1"/>
          <p:nvPr/>
        </p:nvSpPr>
        <p:spPr>
          <a:xfrm>
            <a:off x="203372" y="751724"/>
            <a:ext cx="4123301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1992 - 2001</a:t>
            </a:r>
          </a:p>
          <a:p>
            <a:r>
              <a:rPr lang="en-US" sz="1400" dirty="0"/>
              <a:t>Built in Horicon, Wisconsin, USA</a:t>
            </a:r>
          </a:p>
          <a:p>
            <a:r>
              <a:rPr lang="en-US" sz="1400" dirty="0"/>
              <a:t>Original price was $8,995 in 1995</a:t>
            </a:r>
          </a:p>
          <a:p>
            <a:r>
              <a:rPr lang="en-US" sz="1400" dirty="0"/>
              <a:t>Engine: 20HP Kawasaki 617cc 2-cyl gasoline</a:t>
            </a:r>
          </a:p>
          <a:p>
            <a:r>
              <a:rPr lang="en-US" sz="1400" dirty="0"/>
              <a:t>   carburetor</a:t>
            </a:r>
          </a:p>
          <a:p>
            <a:r>
              <a:rPr lang="en-US" sz="1400" dirty="0"/>
              <a:t>   (model 445 has 22 hp and fuel injection)</a:t>
            </a:r>
          </a:p>
          <a:p>
            <a:r>
              <a:rPr lang="en-US" sz="1400" dirty="0"/>
              <a:t>Fuel tank: 6.5 gal</a:t>
            </a:r>
          </a:p>
          <a:p>
            <a:r>
              <a:rPr lang="en-US" sz="1400" dirty="0"/>
              <a:t>Transmission: hydrostatic</a:t>
            </a:r>
          </a:p>
          <a:p>
            <a:r>
              <a:rPr lang="en-US" sz="1400" dirty="0"/>
              <a:t>Two-wheel drive, differential lock (mechanical rear)</a:t>
            </a:r>
          </a:p>
          <a:p>
            <a:r>
              <a:rPr lang="en-US" sz="1400" dirty="0"/>
              <a:t>Power Steering</a:t>
            </a:r>
          </a:p>
          <a:p>
            <a:endParaRPr lang="en-US" sz="1400" dirty="0"/>
          </a:p>
          <a:p>
            <a:r>
              <a:rPr lang="en-US" sz="1400" dirty="0"/>
              <a:t>425 Serial Numbers </a:t>
            </a:r>
          </a:p>
          <a:p>
            <a:r>
              <a:rPr lang="en-US" sz="1400" dirty="0">
                <a:hlinkClick r:id="rId2"/>
              </a:rPr>
              <a:t>https://www.tractordata.com/lawn-tractors/000/0/4/43-john-deere-425.html</a:t>
            </a:r>
            <a:endParaRPr lang="en-US" sz="1400" dirty="0"/>
          </a:p>
          <a:p>
            <a:r>
              <a:rPr lang="en-US" sz="1400" dirty="0"/>
              <a:t>Year.     First tractor</a:t>
            </a:r>
          </a:p>
          <a:p>
            <a:r>
              <a:rPr lang="en-US" sz="1400" dirty="0"/>
              <a:t>1993    010001</a:t>
            </a:r>
          </a:p>
          <a:p>
            <a:r>
              <a:rPr lang="en-US" sz="1400" dirty="0"/>
              <a:t>1994    020001</a:t>
            </a:r>
          </a:p>
          <a:p>
            <a:r>
              <a:rPr lang="en-US" sz="1400" dirty="0"/>
              <a:t>1995    030001     M00425A-036065</a:t>
            </a:r>
          </a:p>
          <a:p>
            <a:r>
              <a:rPr lang="en-US" sz="1400" dirty="0"/>
              <a:t>1996    040001</a:t>
            </a:r>
          </a:p>
          <a:p>
            <a:r>
              <a:rPr lang="en-US" sz="1400" dirty="0"/>
              <a:t>1997    050001</a:t>
            </a:r>
          </a:p>
          <a:p>
            <a:r>
              <a:rPr lang="en-US" sz="1400" dirty="0"/>
              <a:t>1998    060001</a:t>
            </a:r>
          </a:p>
          <a:p>
            <a:r>
              <a:rPr lang="en-US" sz="1400" dirty="0"/>
              <a:t>1999    070001</a:t>
            </a:r>
          </a:p>
          <a:p>
            <a:r>
              <a:rPr lang="en-US" sz="1400" dirty="0"/>
              <a:t>2000    080001</a:t>
            </a:r>
          </a:p>
          <a:p>
            <a:r>
              <a:rPr lang="en-US" sz="1400" dirty="0"/>
              <a:t>2001    090001</a:t>
            </a:r>
          </a:p>
        </p:txBody>
      </p:sp>
      <p:pic>
        <p:nvPicPr>
          <p:cNvPr id="1028" name="Picture 4" descr="John Deere 425 with mower and three-point hitch.">
            <a:extLst>
              <a:ext uri="{FF2B5EF4-FFF2-40B4-BE49-F238E27FC236}">
                <a16:creationId xmlns:a16="http://schemas.microsoft.com/office/drawing/2014/main" id="{D4471E49-4A8A-A73F-2713-55E07C8109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96000" y="261610"/>
            <a:ext cx="3816431" cy="2862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John Deere 425 with chains and front blade, rear view.">
            <a:extLst>
              <a:ext uri="{FF2B5EF4-FFF2-40B4-BE49-F238E27FC236}">
                <a16:creationId xmlns:a16="http://schemas.microsoft.com/office/drawing/2014/main" id="{C46AE3F6-086C-2A64-62B8-063DB30365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96000" y="3231776"/>
            <a:ext cx="3816431" cy="2862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97243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5811951-2E88-C017-207C-87D5711A4D3C}"/>
              </a:ext>
            </a:extLst>
          </p:cNvPr>
          <p:cNvSpPr txBox="1"/>
          <p:nvPr/>
        </p:nvSpPr>
        <p:spPr>
          <a:xfrm>
            <a:off x="33834" y="2800709"/>
            <a:ext cx="3976464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TORO Z-MASTER (38 hp) – $17K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>
                <a:hlinkClick r:id="rId2"/>
              </a:rPr>
              <a:t>https://www.toro.com/en/professional-contractor/commercial-mowers/6000-series-60-38-hp-999cc-horizon-technology-72946</a:t>
            </a:r>
            <a:endParaRPr lang="en-US" sz="12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>
                <a:hlinkClick r:id="rId3"/>
              </a:rPr>
              <a:t>https://www.youtube.com/watch?v=eQMdzvXnxpg</a:t>
            </a:r>
            <a:endParaRPr lang="en-US" sz="12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C62037A-F1FF-0FD9-0601-DB5ED886C5F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8576" y="621446"/>
            <a:ext cx="2375097" cy="208103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40DF7FC-32DA-4CB6-6495-FEE91BBD5B00}"/>
              </a:ext>
            </a:extLst>
          </p:cNvPr>
          <p:cNvSpPr txBox="1"/>
          <p:nvPr/>
        </p:nvSpPr>
        <p:spPr>
          <a:xfrm>
            <a:off x="1" y="0"/>
            <a:ext cx="21031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/>
              <a:t>Pro Mowers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140F1A-D5F9-6D66-827B-17D913442603}"/>
              </a:ext>
            </a:extLst>
          </p:cNvPr>
          <p:cNvSpPr txBox="1"/>
          <p:nvPr/>
        </p:nvSpPr>
        <p:spPr>
          <a:xfrm>
            <a:off x="7537268" y="2951946"/>
            <a:ext cx="421516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Wright ZK (37hp, 61") - $16K price</a:t>
            </a:r>
          </a:p>
          <a:p>
            <a:r>
              <a:rPr lang="en-US" sz="1400"/>
              <a:t>model WSZK61S61E8E-49S</a:t>
            </a:r>
          </a:p>
          <a:p>
            <a:r>
              <a:rPr lang="en-US" sz="1400">
                <a:hlinkClick r:id="rId5"/>
              </a:rPr>
              <a:t>https://www.wrightmfg.com/download/sales/pricing/Wright_Power_MSRP_2023_Rev02_2022_06_22a.pdf</a:t>
            </a:r>
            <a:endParaRPr lang="en-US" sz="140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C617977-AA00-8F82-7550-29406B2289B1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37268" y="139670"/>
            <a:ext cx="2820719" cy="270628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198E41B-D055-5A88-57F2-469C0B63437F}"/>
              </a:ext>
            </a:extLst>
          </p:cNvPr>
          <p:cNvSpPr txBox="1"/>
          <p:nvPr/>
        </p:nvSpPr>
        <p:spPr>
          <a:xfrm>
            <a:off x="33834" y="6242835"/>
            <a:ext cx="35507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John Deere 648R Quiktrak (22hp) – $10K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3F8D06D-49B0-5982-4955-5E7B396D2B87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5158" y="4007319"/>
            <a:ext cx="1831636" cy="222923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FDA1C04-B814-ECDB-46FE-C6C24E10EC6F}"/>
              </a:ext>
            </a:extLst>
          </p:cNvPr>
          <p:cNvSpPr txBox="1"/>
          <p:nvPr/>
        </p:nvSpPr>
        <p:spPr>
          <a:xfrm>
            <a:off x="2487898" y="13264"/>
            <a:ext cx="210312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Top 3 Stand On Mowers: 1. Ferris Z3X </a:t>
            </a:r>
          </a:p>
          <a:p>
            <a:r>
              <a:rPr lang="en-US" sz="1400"/>
              <a:t>2. Wright ZK </a:t>
            </a:r>
          </a:p>
          <a:p>
            <a:r>
              <a:rPr lang="en-US" sz="1400"/>
              <a:t>3. Scag V-Ride II</a:t>
            </a:r>
          </a:p>
        </p:txBody>
      </p:sp>
      <p:pic>
        <p:nvPicPr>
          <p:cNvPr id="1026" name="Picture 2" descr="Ferris Z3X Stand-On Mowers - OPE Reviews">
            <a:extLst>
              <a:ext uri="{FF2B5EF4-FFF2-40B4-BE49-F238E27FC236}">
                <a16:creationId xmlns:a16="http://schemas.microsoft.com/office/drawing/2014/main" id="{5D027558-3768-48C7-5996-6AB2F278F1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687786" y="144393"/>
            <a:ext cx="2522329" cy="2706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04FF227-4B4B-2F70-EE80-C597426B5C86}"/>
              </a:ext>
            </a:extLst>
          </p:cNvPr>
          <p:cNvSpPr txBox="1"/>
          <p:nvPr/>
        </p:nvSpPr>
        <p:spPr>
          <a:xfrm>
            <a:off x="4792886" y="2850681"/>
            <a:ext cx="23121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Ferris Z3X (37hp, 61") - $12K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5E21C2D-121A-5F4E-651F-52D05A1CCC33}"/>
              </a:ext>
            </a:extLst>
          </p:cNvPr>
          <p:cNvSpPr txBox="1"/>
          <p:nvPr/>
        </p:nvSpPr>
        <p:spPr>
          <a:xfrm>
            <a:off x="4792885" y="6342485"/>
            <a:ext cx="27443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Scag V-Ride II (37hp, 61") - $11K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83DF7FF-6325-2FFD-16E5-7369EC3DED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686888" y="3455207"/>
            <a:ext cx="2522329" cy="2878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84E5998-0470-E946-68FE-91BB8A85207C}"/>
              </a:ext>
            </a:extLst>
          </p:cNvPr>
          <p:cNvSpPr txBox="1"/>
          <p:nvPr/>
        </p:nvSpPr>
        <p:spPr>
          <a:xfrm>
            <a:off x="7885807" y="5121936"/>
            <a:ext cx="399123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Top brands for "Stand On" mowers:</a:t>
            </a:r>
          </a:p>
          <a:p>
            <a:r>
              <a:rPr lang="en-US" sz="1400"/>
              <a:t>1. (best) Wright ZK</a:t>
            </a:r>
          </a:p>
          <a:p>
            <a:r>
              <a:rPr lang="en-US" sz="1400"/>
              <a:t>2, 3, 4 – Exmark Staris, Scag Vride 2, Feris Z3X. </a:t>
            </a:r>
          </a:p>
          <a:p>
            <a:r>
              <a:rPr lang="en-US" sz="1400"/>
              <a:t>5. Cub Cadet Pro X600</a:t>
            </a:r>
          </a:p>
        </p:txBody>
      </p:sp>
    </p:spTree>
    <p:extLst>
      <p:ext uri="{BB962C8B-B14F-4D97-AF65-F5344CB8AC3E}">
        <p14:creationId xmlns:p14="http://schemas.microsoft.com/office/powerpoint/2010/main" val="31147755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7E6F57D-F0E7-E151-415F-89049B2357E5}"/>
              </a:ext>
            </a:extLst>
          </p:cNvPr>
          <p:cNvSpPr txBox="1"/>
          <p:nvPr/>
        </p:nvSpPr>
        <p:spPr>
          <a:xfrm>
            <a:off x="0" y="4233"/>
            <a:ext cx="69444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/>
              <a:t>John Deere Z970R Zero-Turn Mower (35hp)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0E4F299-0FC3-CFE2-2173-0CCDCB4BF07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3046" y="1952371"/>
            <a:ext cx="3715838" cy="35587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1DF1C10-DAF2-90DD-F6CC-AD59D20685F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61333" y="1952371"/>
            <a:ext cx="4217326" cy="355874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AFA0F89-16B6-9E8F-5CEC-340936919D66}"/>
              </a:ext>
            </a:extLst>
          </p:cNvPr>
          <p:cNvSpPr txBox="1"/>
          <p:nvPr/>
        </p:nvSpPr>
        <p:spPr>
          <a:xfrm>
            <a:off x="86498" y="547414"/>
            <a:ext cx="42641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hlinkClick r:id="rId4"/>
              </a:rPr>
              <a:t>https://www.deere.com/en/mowers/commercial-mowers/commercial-zero-turn-ztrak-mowers/z970r-mower/</a:t>
            </a:r>
            <a:endParaRPr lang="en-US" sz="12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040E39-C60C-68F3-5373-6BC79AE8D653}"/>
              </a:ext>
            </a:extLst>
          </p:cNvPr>
          <p:cNvSpPr txBox="1"/>
          <p:nvPr/>
        </p:nvSpPr>
        <p:spPr>
          <a:xfrm>
            <a:off x="4498884" y="639747"/>
            <a:ext cx="1914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Base Price - $19K</a:t>
            </a:r>
          </a:p>
        </p:txBody>
      </p:sp>
    </p:spTree>
    <p:extLst>
      <p:ext uri="{BB962C8B-B14F-4D97-AF65-F5344CB8AC3E}">
        <p14:creationId xmlns:p14="http://schemas.microsoft.com/office/powerpoint/2010/main" val="32829112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5BA67B4-0667-4780-76C0-261A4F9892B2}"/>
              </a:ext>
            </a:extLst>
          </p:cNvPr>
          <p:cNvSpPr txBox="1"/>
          <p:nvPr/>
        </p:nvSpPr>
        <p:spPr>
          <a:xfrm>
            <a:off x="98854" y="98854"/>
            <a:ext cx="45596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/>
              <a:t>Steering Wheel Zero Turn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010BC8-962F-F685-4525-3974F27F8B32}"/>
              </a:ext>
            </a:extLst>
          </p:cNvPr>
          <p:cNvSpPr txBox="1"/>
          <p:nvPr/>
        </p:nvSpPr>
        <p:spPr>
          <a:xfrm>
            <a:off x="210066" y="622074"/>
            <a:ext cx="59806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CUB CADET</a:t>
            </a:r>
            <a:br>
              <a:rPr lang="en-US" sz="1400"/>
            </a:br>
            <a:r>
              <a:rPr lang="en-US" sz="1400"/>
              <a:t>PRO Z 960 S KW Steering Wheel Commercial Zero Turn</a:t>
            </a:r>
          </a:p>
          <a:p>
            <a:r>
              <a:rPr lang="en-US" sz="1200"/>
              <a:t>.. </a:t>
            </a:r>
            <a:r>
              <a:rPr lang="en-US" sz="1200">
                <a:hlinkClick r:id="rId2"/>
              </a:rPr>
              <a:t>https://www.arcolawn.com/products/pro-z-960-s-kw-steering-wheel-commercial-zero-turn</a:t>
            </a:r>
            <a:endParaRPr lang="en-US" sz="12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0AD368-D7C8-50D6-F8E3-DBDA556FC93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2429" y="1480065"/>
            <a:ext cx="4546600" cy="431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4965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2F35CE2-88B7-DDF8-A3B1-9659F426CCC5}"/>
              </a:ext>
            </a:extLst>
          </p:cNvPr>
          <p:cNvSpPr txBox="1"/>
          <p:nvPr/>
        </p:nvSpPr>
        <p:spPr>
          <a:xfrm>
            <a:off x="94594" y="94593"/>
            <a:ext cx="50166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Best Zero Turn Mowers in 2022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CF273B-C94D-5FC2-5503-58424BFB3DDD}"/>
              </a:ext>
            </a:extLst>
          </p:cNvPr>
          <p:cNvSpPr txBox="1"/>
          <p:nvPr/>
        </p:nvSpPr>
        <p:spPr>
          <a:xfrm>
            <a:off x="94594" y="617813"/>
            <a:ext cx="8619638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1400" b="0" i="0" dirty="0" err="1">
                <a:solidFill>
                  <a:srgbClr val="0F0F0F"/>
                </a:solidFill>
                <a:effectLst/>
                <a:latin typeface="Roboto" panose="02000000000000000000" pitchFamily="2" charset="0"/>
              </a:rPr>
              <a:t>Scag</a:t>
            </a:r>
            <a:r>
              <a:rPr lang="en-US" sz="1400" b="0" i="0" dirty="0">
                <a:solidFill>
                  <a:srgbClr val="0F0F0F"/>
                </a:solidFill>
                <a:effectLst/>
                <a:latin typeface="Roboto" panose="02000000000000000000" pitchFamily="2" charset="0"/>
              </a:rPr>
              <a:t> Cheetah II (12 m/</a:t>
            </a:r>
            <a:r>
              <a:rPr lang="en-US" sz="1400" b="0" i="0" dirty="0" err="1">
                <a:solidFill>
                  <a:srgbClr val="0F0F0F"/>
                </a:solidFill>
                <a:effectLst/>
                <a:latin typeface="Roboto" panose="02000000000000000000" pitchFamily="2" charset="0"/>
              </a:rPr>
              <a:t>hr</a:t>
            </a:r>
            <a:r>
              <a:rPr lang="en-US" sz="1400" b="0" i="0" dirty="0">
                <a:solidFill>
                  <a:srgbClr val="0F0F0F"/>
                </a:solidFill>
                <a:effectLst/>
                <a:latin typeface="Roboto" panose="02000000000000000000" pitchFamily="2" charset="0"/>
              </a:rPr>
              <a:t> mowing, 16m/h drive, lower gravity center, better stability on hills, better suspension, wide tires - very gentle on turf, width 61"-72"; 31-38HP; $16-18K, </a:t>
            </a:r>
            <a:r>
              <a:rPr lang="en-US" sz="1400" b="1" i="0" dirty="0">
                <a:solidFill>
                  <a:srgbClr val="FF0000"/>
                </a:solidFill>
                <a:effectLst/>
                <a:latin typeface="Roboto" panose="02000000000000000000" pitchFamily="2" charset="0"/>
              </a:rPr>
              <a:t>comfortable and fast</a:t>
            </a:r>
            <a:r>
              <a:rPr lang="en-US" sz="1400" b="0" i="0" dirty="0">
                <a:solidFill>
                  <a:srgbClr val="0F0F0F"/>
                </a:solidFill>
                <a:effectLst/>
                <a:latin typeface="Roboto" panose="02000000000000000000" pitchFamily="2" charset="0"/>
              </a:rPr>
              <a:t>)</a:t>
            </a:r>
            <a:br>
              <a:rPr lang="en-US" sz="1400" b="0" i="0" dirty="0">
                <a:solidFill>
                  <a:srgbClr val="0F0F0F"/>
                </a:solidFill>
                <a:effectLst/>
                <a:latin typeface="Roboto" panose="02000000000000000000" pitchFamily="2" charset="0"/>
              </a:rPr>
            </a:br>
            <a:r>
              <a:rPr lang="en-US" sz="1000" b="0" i="0" dirty="0">
                <a:solidFill>
                  <a:srgbClr val="0F0F0F"/>
                </a:solidFill>
                <a:effectLst/>
                <a:latin typeface="Roboto" panose="02000000000000000000" pitchFamily="2" charset="0"/>
              </a:rPr>
              <a:t>.. </a:t>
            </a:r>
            <a:r>
              <a:rPr lang="en-US" sz="1000" b="0" i="0" dirty="0">
                <a:solidFill>
                  <a:srgbClr val="0F0F0F"/>
                </a:solidFill>
                <a:effectLst/>
                <a:latin typeface="Roboto" panose="02000000000000000000" pitchFamily="2" charset="0"/>
                <a:hlinkClick r:id="rId2"/>
              </a:rPr>
              <a:t>https://</a:t>
            </a:r>
            <a:r>
              <a:rPr lang="en-US" sz="1000" b="0" i="0" dirty="0" err="1">
                <a:solidFill>
                  <a:srgbClr val="0F0F0F"/>
                </a:solidFill>
                <a:effectLst/>
                <a:latin typeface="Roboto" panose="02000000000000000000" pitchFamily="2" charset="0"/>
                <a:hlinkClick r:id="rId2"/>
              </a:rPr>
              <a:t>www.scag.com</a:t>
            </a:r>
            <a:r>
              <a:rPr lang="en-US" sz="1000" b="0" i="0" dirty="0">
                <a:solidFill>
                  <a:srgbClr val="0F0F0F"/>
                </a:solidFill>
                <a:effectLst/>
                <a:latin typeface="Roboto" panose="02000000000000000000" pitchFamily="2" charset="0"/>
                <a:hlinkClick r:id="rId2"/>
              </a:rPr>
              <a:t>/product/zero-turn-riding-mowers/cheetah-ii/</a:t>
            </a:r>
            <a:r>
              <a:rPr lang="en-US" sz="1000" b="0" i="0" dirty="0">
                <a:solidFill>
                  <a:srgbClr val="0F0F0F"/>
                </a:solidFill>
                <a:effectLst/>
                <a:latin typeface="Roboto" panose="02000000000000000000" pitchFamily="2" charset="0"/>
              </a:rPr>
              <a:t> 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400" b="0" i="0" dirty="0" err="1">
                <a:solidFill>
                  <a:srgbClr val="0F0F0F"/>
                </a:solidFill>
                <a:effectLst/>
                <a:latin typeface="Roboto" panose="02000000000000000000" pitchFamily="2" charset="0"/>
              </a:rPr>
              <a:t>Scag</a:t>
            </a:r>
            <a:r>
              <a:rPr lang="en-US" sz="1400" b="0" i="0" dirty="0">
                <a:solidFill>
                  <a:srgbClr val="0F0F0F"/>
                </a:solidFill>
                <a:effectLst/>
                <a:latin typeface="Roboto" panose="02000000000000000000" pitchFamily="2" charset="0"/>
              </a:rPr>
              <a:t> Turf Tiger II (12 m/</a:t>
            </a:r>
            <a:r>
              <a:rPr lang="en-US" sz="1400" b="0" i="0" dirty="0" err="1">
                <a:solidFill>
                  <a:srgbClr val="0F0F0F"/>
                </a:solidFill>
                <a:effectLst/>
                <a:latin typeface="Roboto" panose="02000000000000000000" pitchFamily="2" charset="0"/>
              </a:rPr>
              <a:t>hr</a:t>
            </a:r>
            <a:r>
              <a:rPr lang="en-US" sz="1400" b="0" i="0" dirty="0">
                <a:solidFill>
                  <a:srgbClr val="0F0F0F"/>
                </a:solidFill>
                <a:effectLst/>
                <a:latin typeface="Roboto" panose="02000000000000000000" pitchFamily="2" charset="0"/>
              </a:rPr>
              <a:t>, width 52", 61", 72"; 25-40HP,  $17-24K ($2K more than Cheetah), </a:t>
            </a:r>
            <a:r>
              <a:rPr lang="en-US" sz="1400" b="1" i="0" dirty="0">
                <a:solidFill>
                  <a:srgbClr val="FF0000"/>
                </a:solidFill>
                <a:effectLst/>
                <a:latin typeface="Roboto" panose="02000000000000000000" pitchFamily="2" charset="0"/>
              </a:rPr>
              <a:t>heavy-duty</a:t>
            </a:r>
            <a:r>
              <a:rPr lang="en-US" sz="1400" b="0" i="0" dirty="0">
                <a:solidFill>
                  <a:srgbClr val="0F0F0F"/>
                </a:solidFill>
                <a:effectLst/>
                <a:latin typeface="Roboto" panose="02000000000000000000" pitchFamily="2" charset="0"/>
              </a:rPr>
              <a:t> (like a tank) - larger tires, drive shaft instead of belt, easier to maintain, oil cooler)</a:t>
            </a:r>
            <a:br>
              <a:rPr lang="en-US" sz="1400" b="0" i="0" dirty="0">
                <a:solidFill>
                  <a:srgbClr val="0F0F0F"/>
                </a:solidFill>
                <a:effectLst/>
                <a:latin typeface="Roboto" panose="02000000000000000000" pitchFamily="2" charset="0"/>
              </a:rPr>
            </a:br>
            <a:r>
              <a:rPr lang="en-US" sz="1000" dirty="0">
                <a:solidFill>
                  <a:srgbClr val="0F0F0F"/>
                </a:solidFill>
                <a:latin typeface="Roboto" panose="02000000000000000000" pitchFamily="2" charset="0"/>
              </a:rPr>
              <a:t>.. </a:t>
            </a:r>
            <a:r>
              <a:rPr lang="en-US" sz="1000" dirty="0">
                <a:solidFill>
                  <a:srgbClr val="0F0F0F"/>
                </a:solidFill>
                <a:latin typeface="Roboto" panose="02000000000000000000" pitchFamily="2" charset="0"/>
                <a:hlinkClick r:id="rId3"/>
              </a:rPr>
              <a:t>https://</a:t>
            </a:r>
            <a:r>
              <a:rPr lang="en-US" sz="1000" dirty="0" err="1">
                <a:solidFill>
                  <a:srgbClr val="0F0F0F"/>
                </a:solidFill>
                <a:latin typeface="Roboto" panose="02000000000000000000" pitchFamily="2" charset="0"/>
                <a:hlinkClick r:id="rId3"/>
              </a:rPr>
              <a:t>www.scag.com</a:t>
            </a:r>
            <a:r>
              <a:rPr lang="en-US" sz="1000" dirty="0">
                <a:solidFill>
                  <a:srgbClr val="0F0F0F"/>
                </a:solidFill>
                <a:latin typeface="Roboto" panose="02000000000000000000" pitchFamily="2" charset="0"/>
                <a:hlinkClick r:id="rId3"/>
              </a:rPr>
              <a:t>/product/zero-turn-riding-mowers/turf-tiger-</a:t>
            </a:r>
            <a:r>
              <a:rPr lang="en-US" sz="1000" dirty="0" err="1">
                <a:solidFill>
                  <a:srgbClr val="0F0F0F"/>
                </a:solidFill>
                <a:latin typeface="Roboto" panose="02000000000000000000" pitchFamily="2" charset="0"/>
                <a:hlinkClick r:id="rId3"/>
              </a:rPr>
              <a:t>ll</a:t>
            </a:r>
            <a:r>
              <a:rPr lang="en-US" sz="1000" dirty="0">
                <a:solidFill>
                  <a:srgbClr val="0F0F0F"/>
                </a:solidFill>
                <a:latin typeface="Roboto" panose="02000000000000000000" pitchFamily="2" charset="0"/>
                <a:hlinkClick r:id="rId3"/>
              </a:rPr>
              <a:t>/</a:t>
            </a:r>
            <a:r>
              <a:rPr lang="en-US" sz="1000" dirty="0">
                <a:solidFill>
                  <a:srgbClr val="0F0F0F"/>
                </a:solidFill>
                <a:latin typeface="Roboto" panose="02000000000000000000" pitchFamily="2" charset="0"/>
              </a:rPr>
              <a:t> </a:t>
            </a:r>
            <a:endParaRPr lang="en-US" sz="1000" b="0" i="0" dirty="0">
              <a:solidFill>
                <a:srgbClr val="0F0F0F"/>
              </a:solidFill>
              <a:effectLst/>
              <a:latin typeface="Roboto" panose="02000000000000000000" pitchFamily="2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1400" b="0" i="0" dirty="0">
                <a:solidFill>
                  <a:srgbClr val="0F0F0F"/>
                </a:solidFill>
                <a:effectLst/>
                <a:latin typeface="Roboto" panose="02000000000000000000" pitchFamily="2" charset="0"/>
              </a:rPr>
              <a:t>Ferris ISX3300 (12 m/</a:t>
            </a:r>
            <a:r>
              <a:rPr lang="en-US" sz="1400" b="0" i="0" dirty="0" err="1">
                <a:solidFill>
                  <a:srgbClr val="0F0F0F"/>
                </a:solidFill>
                <a:effectLst/>
                <a:latin typeface="Roboto" panose="02000000000000000000" pitchFamily="2" charset="0"/>
              </a:rPr>
              <a:t>hr</a:t>
            </a:r>
            <a:r>
              <a:rPr lang="en-US" sz="1400" b="0" i="0" dirty="0">
                <a:solidFill>
                  <a:srgbClr val="0F0F0F"/>
                </a:solidFill>
                <a:effectLst/>
                <a:latin typeface="Roboto" panose="02000000000000000000" pitchFamily="2" charset="0"/>
              </a:rPr>
              <a:t>, width 61", 72"; 37-40HP, $18K+)</a:t>
            </a:r>
            <a:br>
              <a:rPr lang="en-US" sz="1400" b="0" i="0" dirty="0">
                <a:solidFill>
                  <a:srgbClr val="0F0F0F"/>
                </a:solidFill>
                <a:effectLst/>
                <a:latin typeface="Roboto" panose="02000000000000000000" pitchFamily="2" charset="0"/>
              </a:rPr>
            </a:br>
            <a:r>
              <a:rPr lang="en-US" sz="1000" b="0" i="0" dirty="0">
                <a:solidFill>
                  <a:srgbClr val="0F0F0F"/>
                </a:solidFill>
                <a:effectLst/>
                <a:latin typeface="Roboto" panose="02000000000000000000" pitchFamily="2" charset="0"/>
              </a:rPr>
              <a:t>.. </a:t>
            </a:r>
            <a:r>
              <a:rPr lang="en-US" sz="1000" b="0" i="0" dirty="0">
                <a:solidFill>
                  <a:srgbClr val="0F0F0F"/>
                </a:solidFill>
                <a:effectLst/>
                <a:latin typeface="Roboto" panose="02000000000000000000" pitchFamily="2" charset="0"/>
                <a:hlinkClick r:id="rId4"/>
              </a:rPr>
              <a:t>https://</a:t>
            </a:r>
            <a:r>
              <a:rPr lang="en-US" sz="1000" b="0" i="0" dirty="0" err="1">
                <a:solidFill>
                  <a:srgbClr val="0F0F0F"/>
                </a:solidFill>
                <a:effectLst/>
                <a:latin typeface="Roboto" panose="02000000000000000000" pitchFamily="2" charset="0"/>
                <a:hlinkClick r:id="rId4"/>
              </a:rPr>
              <a:t>www.ferrismowers.com</a:t>
            </a:r>
            <a:r>
              <a:rPr lang="en-US" sz="1000" b="0" i="0" dirty="0">
                <a:solidFill>
                  <a:srgbClr val="0F0F0F"/>
                </a:solidFill>
                <a:effectLst/>
                <a:latin typeface="Roboto" panose="02000000000000000000" pitchFamily="2" charset="0"/>
                <a:hlinkClick r:id="rId4"/>
              </a:rPr>
              <a:t>/</a:t>
            </a:r>
            <a:r>
              <a:rPr lang="en-US" sz="1000" b="0" i="0" dirty="0" err="1">
                <a:solidFill>
                  <a:srgbClr val="0F0F0F"/>
                </a:solidFill>
                <a:effectLst/>
                <a:latin typeface="Roboto" panose="02000000000000000000" pitchFamily="2" charset="0"/>
                <a:hlinkClick r:id="rId4"/>
              </a:rPr>
              <a:t>na</a:t>
            </a:r>
            <a:r>
              <a:rPr lang="en-US" sz="1000" b="0" i="0" dirty="0">
                <a:solidFill>
                  <a:srgbClr val="0F0F0F"/>
                </a:solidFill>
                <a:effectLst/>
                <a:latin typeface="Roboto" panose="02000000000000000000" pitchFamily="2" charset="0"/>
                <a:hlinkClick r:id="rId4"/>
              </a:rPr>
              <a:t>/</a:t>
            </a:r>
            <a:r>
              <a:rPr lang="en-US" sz="1000" b="0" i="0" dirty="0" err="1">
                <a:solidFill>
                  <a:srgbClr val="0F0F0F"/>
                </a:solidFill>
                <a:effectLst/>
                <a:latin typeface="Roboto" panose="02000000000000000000" pitchFamily="2" charset="0"/>
                <a:hlinkClick r:id="rId4"/>
              </a:rPr>
              <a:t>en_us</a:t>
            </a:r>
            <a:r>
              <a:rPr lang="en-US" sz="1000" b="0" i="0" dirty="0">
                <a:solidFill>
                  <a:srgbClr val="0F0F0F"/>
                </a:solidFill>
                <a:effectLst/>
                <a:latin typeface="Roboto" panose="02000000000000000000" pitchFamily="2" charset="0"/>
                <a:hlinkClick r:id="rId4"/>
              </a:rPr>
              <a:t>/product-catalog/zero-turn-mowers/isx-3300-zero-turn-mowers.html</a:t>
            </a:r>
            <a:endParaRPr lang="en-US" sz="1000" b="0" i="0" dirty="0">
              <a:solidFill>
                <a:srgbClr val="0F0F0F"/>
              </a:solidFill>
              <a:effectLst/>
              <a:latin typeface="Roboto" panose="02000000000000000000" pitchFamily="2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1400" b="0" i="0" dirty="0" err="1">
                <a:solidFill>
                  <a:srgbClr val="0F0F0F"/>
                </a:solidFill>
                <a:effectLst/>
                <a:latin typeface="Roboto" panose="02000000000000000000" pitchFamily="2" charset="0"/>
              </a:rPr>
              <a:t>Exmark</a:t>
            </a:r>
            <a:r>
              <a:rPr lang="en-US" sz="1400" b="0" i="0" dirty="0">
                <a:solidFill>
                  <a:srgbClr val="0F0F0F"/>
                </a:solidFill>
                <a:effectLst/>
                <a:latin typeface="Roboto" panose="02000000000000000000" pitchFamily="2" charset="0"/>
              </a:rPr>
              <a:t> Laser Z X (11.5 m/</a:t>
            </a:r>
            <a:r>
              <a:rPr lang="en-US" sz="1400" b="0" i="0" dirty="0" err="1">
                <a:solidFill>
                  <a:srgbClr val="0F0F0F"/>
                </a:solidFill>
                <a:effectLst/>
                <a:latin typeface="Roboto" panose="02000000000000000000" pitchFamily="2" charset="0"/>
              </a:rPr>
              <a:t>hr</a:t>
            </a:r>
            <a:r>
              <a:rPr lang="en-US" sz="1400" b="0" i="0" dirty="0">
                <a:solidFill>
                  <a:srgbClr val="0F0F0F"/>
                </a:solidFill>
                <a:effectLst/>
                <a:latin typeface="Roboto" panose="02000000000000000000" pitchFamily="2" charset="0"/>
              </a:rPr>
              <a:t>; width 52,60,72; 25-37HP; $14-21K)</a:t>
            </a:r>
            <a:br>
              <a:rPr lang="en-US" sz="1400" b="0" i="0" dirty="0">
                <a:solidFill>
                  <a:srgbClr val="0F0F0F"/>
                </a:solidFill>
                <a:effectLst/>
                <a:latin typeface="Roboto" panose="02000000000000000000" pitchFamily="2" charset="0"/>
              </a:rPr>
            </a:br>
            <a:r>
              <a:rPr lang="en-US" sz="1000" b="0" i="0" dirty="0">
                <a:solidFill>
                  <a:srgbClr val="0F0F0F"/>
                </a:solidFill>
                <a:effectLst/>
                <a:latin typeface="Roboto" panose="02000000000000000000" pitchFamily="2" charset="0"/>
              </a:rPr>
              <a:t>.. </a:t>
            </a:r>
            <a:r>
              <a:rPr lang="en-US" sz="1000" b="0" i="0" dirty="0">
                <a:solidFill>
                  <a:srgbClr val="0F0F0F"/>
                </a:solidFill>
                <a:effectLst/>
                <a:latin typeface="Roboto" panose="02000000000000000000" pitchFamily="2" charset="0"/>
                <a:hlinkClick r:id="rId5"/>
              </a:rPr>
              <a:t>https://</a:t>
            </a:r>
            <a:r>
              <a:rPr lang="en-US" sz="1000" b="0" i="0" dirty="0" err="1">
                <a:solidFill>
                  <a:srgbClr val="0F0F0F"/>
                </a:solidFill>
                <a:effectLst/>
                <a:latin typeface="Roboto" panose="02000000000000000000" pitchFamily="2" charset="0"/>
                <a:hlinkClick r:id="rId5"/>
              </a:rPr>
              <a:t>www.exmark.com</a:t>
            </a:r>
            <a:r>
              <a:rPr lang="en-US" sz="1000" b="0" i="0" dirty="0">
                <a:solidFill>
                  <a:srgbClr val="0F0F0F"/>
                </a:solidFill>
                <a:effectLst/>
                <a:latin typeface="Roboto" panose="02000000000000000000" pitchFamily="2" charset="0"/>
                <a:hlinkClick r:id="rId5"/>
              </a:rPr>
              <a:t>/products/</a:t>
            </a:r>
            <a:r>
              <a:rPr lang="en-US" sz="1000" b="0" i="0" dirty="0" err="1">
                <a:solidFill>
                  <a:srgbClr val="0F0F0F"/>
                </a:solidFill>
                <a:effectLst/>
                <a:latin typeface="Roboto" panose="02000000000000000000" pitchFamily="2" charset="0"/>
                <a:hlinkClick r:id="rId5"/>
              </a:rPr>
              <a:t>compare-mowers?series</a:t>
            </a:r>
            <a:r>
              <a:rPr lang="en-US" sz="1000" b="0" i="0" dirty="0">
                <a:solidFill>
                  <a:srgbClr val="0F0F0F"/>
                </a:solidFill>
                <a:effectLst/>
                <a:latin typeface="Roboto" panose="02000000000000000000" pitchFamily="2" charset="0"/>
                <a:hlinkClick r:id="rId5"/>
              </a:rPr>
              <a:t>=145</a:t>
            </a:r>
            <a:r>
              <a:rPr lang="en-US" sz="1000" b="0" i="0" dirty="0">
                <a:solidFill>
                  <a:srgbClr val="0F0F0F"/>
                </a:solidFill>
                <a:effectLst/>
                <a:latin typeface="Roboto" panose="02000000000000000000" pitchFamily="2" charset="0"/>
              </a:rPr>
              <a:t>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400" b="0" i="0" dirty="0">
                <a:solidFill>
                  <a:srgbClr val="00B050"/>
                </a:solidFill>
                <a:effectLst/>
                <a:latin typeface="Roboto" panose="02000000000000000000" pitchFamily="2" charset="0"/>
              </a:rPr>
              <a:t>Toro 6000 </a:t>
            </a:r>
            <a:r>
              <a:rPr lang="en-US" sz="1400" dirty="0">
                <a:solidFill>
                  <a:srgbClr val="00B050"/>
                </a:solidFill>
                <a:latin typeface="Roboto" panose="02000000000000000000" pitchFamily="2" charset="0"/>
              </a:rPr>
              <a:t>s</a:t>
            </a:r>
            <a:r>
              <a:rPr lang="en-US" sz="1400" b="0" i="0" dirty="0">
                <a:solidFill>
                  <a:srgbClr val="00B050"/>
                </a:solidFill>
                <a:effectLst/>
                <a:latin typeface="Roboto" panose="02000000000000000000" pitchFamily="2" charset="0"/>
              </a:rPr>
              <a:t>eries or Toro 4000 series </a:t>
            </a:r>
            <a:r>
              <a:rPr lang="en-US" sz="1400" b="0" i="0" dirty="0">
                <a:solidFill>
                  <a:srgbClr val="0F0F0F"/>
                </a:solidFill>
                <a:effectLst/>
                <a:latin typeface="Roboto" panose="02000000000000000000" pitchFamily="2" charset="0"/>
              </a:rPr>
              <a:t>– </a:t>
            </a:r>
            <a:r>
              <a:rPr lang="en-US" sz="1400" b="1" i="0" dirty="0">
                <a:solidFill>
                  <a:srgbClr val="FF0000"/>
                </a:solidFill>
                <a:effectLst/>
                <a:latin typeface="Roboto" panose="02000000000000000000" pitchFamily="2" charset="0"/>
              </a:rPr>
              <a:t>may be better than </a:t>
            </a:r>
            <a:r>
              <a:rPr lang="en-US" sz="1400" b="1" i="0" dirty="0" err="1">
                <a:solidFill>
                  <a:srgbClr val="FF0000"/>
                </a:solidFill>
                <a:effectLst/>
                <a:latin typeface="Roboto" panose="02000000000000000000" pitchFamily="2" charset="0"/>
              </a:rPr>
              <a:t>Scag</a:t>
            </a:r>
            <a:r>
              <a:rPr lang="en-US" sz="1400" b="1" i="0" dirty="0">
                <a:solidFill>
                  <a:srgbClr val="FF0000"/>
                </a:solidFill>
                <a:effectLst/>
                <a:latin typeface="Roboto" panose="02000000000000000000" pitchFamily="2" charset="0"/>
              </a:rPr>
              <a:t> !! And much Cheaper !!</a:t>
            </a:r>
            <a:br>
              <a:rPr lang="en-US" sz="1400" b="0" i="0" dirty="0">
                <a:solidFill>
                  <a:srgbClr val="0F0F0F"/>
                </a:solidFill>
                <a:effectLst/>
                <a:latin typeface="Roboto" panose="02000000000000000000" pitchFamily="2" charset="0"/>
              </a:rPr>
            </a:br>
            <a:r>
              <a:rPr lang="en-US" sz="1400" b="0" i="0" dirty="0">
                <a:solidFill>
                  <a:srgbClr val="0F0F0F"/>
                </a:solidFill>
                <a:effectLst/>
                <a:latin typeface="Roboto" panose="02000000000000000000" pitchFamily="2" charset="0"/>
              </a:rPr>
              <a:t>.. </a:t>
            </a:r>
            <a:r>
              <a:rPr lang="en-US" sz="1400" b="0" i="0" dirty="0">
                <a:solidFill>
                  <a:srgbClr val="0F0F0F"/>
                </a:solidFill>
                <a:effectLst/>
                <a:latin typeface="Roboto" panose="02000000000000000000" pitchFamily="2" charset="0"/>
                <a:hlinkClick r:id="rId6"/>
              </a:rPr>
              <a:t>https://</a:t>
            </a:r>
            <a:r>
              <a:rPr lang="en-US" sz="1400" b="0" i="0" dirty="0" err="1">
                <a:solidFill>
                  <a:srgbClr val="0F0F0F"/>
                </a:solidFill>
                <a:effectLst/>
                <a:latin typeface="Roboto" panose="02000000000000000000" pitchFamily="2" charset="0"/>
                <a:hlinkClick r:id="rId6"/>
              </a:rPr>
              <a:t>www.youtube.com</a:t>
            </a:r>
            <a:r>
              <a:rPr lang="en-US" sz="1400" b="0" i="0" dirty="0">
                <a:solidFill>
                  <a:srgbClr val="0F0F0F"/>
                </a:solidFill>
                <a:effectLst/>
                <a:latin typeface="Roboto" panose="02000000000000000000" pitchFamily="2" charset="0"/>
                <a:hlinkClick r:id="rId6"/>
              </a:rPr>
              <a:t>/</a:t>
            </a:r>
            <a:r>
              <a:rPr lang="en-US" sz="1400" b="0" i="0" dirty="0" err="1">
                <a:solidFill>
                  <a:srgbClr val="0F0F0F"/>
                </a:solidFill>
                <a:effectLst/>
                <a:latin typeface="Roboto" panose="02000000000000000000" pitchFamily="2" charset="0"/>
                <a:hlinkClick r:id="rId6"/>
              </a:rPr>
              <a:t>watch?v</a:t>
            </a:r>
            <a:r>
              <a:rPr lang="en-US" sz="1400" b="0" i="0" dirty="0">
                <a:solidFill>
                  <a:srgbClr val="0F0F0F"/>
                </a:solidFill>
                <a:effectLst/>
                <a:latin typeface="Roboto" panose="02000000000000000000" pitchFamily="2" charset="0"/>
                <a:hlinkClick r:id="rId6"/>
              </a:rPr>
              <a:t>=QjJeacVd7GM</a:t>
            </a:r>
            <a:endParaRPr lang="en-US" sz="1400" b="0" i="0" dirty="0">
              <a:solidFill>
                <a:srgbClr val="0F0F0F"/>
              </a:solidFill>
              <a:effectLst/>
              <a:latin typeface="Roboto" panose="02000000000000000000" pitchFamily="2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1400" b="0" i="0" dirty="0">
                <a:solidFill>
                  <a:srgbClr val="0F0F0F"/>
                </a:solidFill>
                <a:effectLst/>
                <a:latin typeface="Roboto" panose="02000000000000000000" pitchFamily="2" charset="0"/>
              </a:rPr>
              <a:t>Hustler Super Z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400" b="0" i="0" dirty="0">
                <a:solidFill>
                  <a:srgbClr val="0F0F0F"/>
                </a:solidFill>
                <a:effectLst/>
                <a:latin typeface="Roboto" panose="02000000000000000000" pitchFamily="2" charset="0"/>
              </a:rPr>
              <a:t>Gravely Pro Turn 600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400" b="0" i="0" dirty="0">
                <a:solidFill>
                  <a:srgbClr val="0F0F0F"/>
                </a:solidFill>
                <a:effectLst/>
                <a:latin typeface="Roboto" panose="02000000000000000000" pitchFamily="2" charset="0"/>
              </a:rPr>
              <a:t>Snapper Pro S200XT</a:t>
            </a:r>
            <a:endParaRPr lang="en-US" sz="1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FAE734-624A-5CB6-0A1A-731F984C47A8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89984" y="5596128"/>
            <a:ext cx="1187571" cy="11744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47BBFB3-7E6E-AE41-A28C-18633B779A98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99986" y="5696712"/>
            <a:ext cx="1402725" cy="105204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9B22778-9528-94EF-D142-D431A3A0C25B}"/>
              </a:ext>
            </a:extLst>
          </p:cNvPr>
          <p:cNvSpPr txBox="1"/>
          <p:nvPr/>
        </p:nvSpPr>
        <p:spPr>
          <a:xfrm>
            <a:off x="9738311" y="5131739"/>
            <a:ext cx="16630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0" i="0" dirty="0" err="1">
                <a:solidFill>
                  <a:srgbClr val="0F0F0F"/>
                </a:solidFill>
                <a:effectLst/>
                <a:latin typeface="Roboto" panose="02000000000000000000" pitchFamily="2" charset="0"/>
              </a:rPr>
              <a:t>Scag</a:t>
            </a:r>
            <a:r>
              <a:rPr lang="en-US" sz="1400" b="0" i="0" dirty="0">
                <a:solidFill>
                  <a:srgbClr val="0F0F0F"/>
                </a:solidFill>
                <a:effectLst/>
                <a:latin typeface="Roboto" panose="02000000000000000000" pitchFamily="2" charset="0"/>
              </a:rPr>
              <a:t> Turf Tiger II</a:t>
            </a:r>
            <a:endParaRPr lang="en-US" sz="1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8D75C9B-4C75-FCD9-A14A-B75ACB4DA53F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4574" y="5422392"/>
            <a:ext cx="1431093" cy="134818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1D88ED8-24E8-30B0-FC27-0EB57F6E55BD}"/>
              </a:ext>
            </a:extLst>
          </p:cNvPr>
          <p:cNvSpPr txBox="1"/>
          <p:nvPr/>
        </p:nvSpPr>
        <p:spPr>
          <a:xfrm>
            <a:off x="284574" y="5086019"/>
            <a:ext cx="143109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 dirty="0">
                <a:solidFill>
                  <a:srgbClr val="0F0F0F"/>
                </a:solidFill>
                <a:effectLst/>
                <a:latin typeface="Roboto" panose="02000000000000000000" pitchFamily="2" charset="0"/>
              </a:rPr>
              <a:t>Ferris ISX3300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F05E76-5B50-56FB-6036-5A475959D8A6}"/>
              </a:ext>
            </a:extLst>
          </p:cNvPr>
          <p:cNvSpPr txBox="1"/>
          <p:nvPr/>
        </p:nvSpPr>
        <p:spPr>
          <a:xfrm>
            <a:off x="2432042" y="5089576"/>
            <a:ext cx="166303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 dirty="0" err="1">
                <a:solidFill>
                  <a:srgbClr val="0F0F0F"/>
                </a:solidFill>
                <a:effectLst/>
                <a:latin typeface="Roboto" panose="02000000000000000000" pitchFamily="2" charset="0"/>
              </a:rPr>
              <a:t>Exmark</a:t>
            </a:r>
            <a:r>
              <a:rPr lang="en-US" sz="1400" b="0" i="0" dirty="0">
                <a:solidFill>
                  <a:srgbClr val="0F0F0F"/>
                </a:solidFill>
                <a:effectLst/>
                <a:latin typeface="Roboto" panose="02000000000000000000" pitchFamily="2" charset="0"/>
              </a:rPr>
              <a:t> Laser Z X</a:t>
            </a:r>
            <a:endParaRPr lang="en-US" sz="14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1A1FB8A-757E-BEE4-38EA-10C3F51D5A65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23415" y="5458908"/>
            <a:ext cx="1431094" cy="13611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1E731E2-3B41-52AC-F991-3B81E79BF899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77395" y="617813"/>
            <a:ext cx="1984865" cy="208684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ABB0E7B-3898-6D8C-8C2B-7BE255007CC0}"/>
              </a:ext>
            </a:extLst>
          </p:cNvPr>
          <p:cNvSpPr txBox="1"/>
          <p:nvPr/>
        </p:nvSpPr>
        <p:spPr>
          <a:xfrm>
            <a:off x="9738310" y="183221"/>
            <a:ext cx="16630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0" i="0" dirty="0" err="1">
                <a:solidFill>
                  <a:srgbClr val="0F0F0F"/>
                </a:solidFill>
                <a:effectLst/>
                <a:latin typeface="Roboto" panose="02000000000000000000" pitchFamily="2" charset="0"/>
              </a:rPr>
              <a:t>Scag</a:t>
            </a:r>
            <a:r>
              <a:rPr lang="en-US" sz="1400" b="0" i="0" dirty="0">
                <a:solidFill>
                  <a:srgbClr val="0F0F0F"/>
                </a:solidFill>
                <a:effectLst/>
                <a:latin typeface="Roboto" panose="02000000000000000000" pitchFamily="2" charset="0"/>
              </a:rPr>
              <a:t> Cheetah II</a:t>
            </a:r>
            <a:endParaRPr lang="en-US" sz="1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430E6FB-8C5A-7E24-1D35-3DD418290FAA}"/>
              </a:ext>
            </a:extLst>
          </p:cNvPr>
          <p:cNvSpPr txBox="1"/>
          <p:nvPr/>
        </p:nvSpPr>
        <p:spPr>
          <a:xfrm>
            <a:off x="8915400" y="2933261"/>
            <a:ext cx="3276600" cy="10464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SCAG CHEETAH 2... the KING of mowers</a:t>
            </a:r>
          </a:p>
          <a:p>
            <a:r>
              <a:rPr lang="en-US" sz="1000" dirty="0">
                <a:hlinkClick r:id="rId12"/>
              </a:rPr>
              <a:t>https://</a:t>
            </a:r>
            <a:r>
              <a:rPr lang="en-US" sz="1000" dirty="0" err="1">
                <a:hlinkClick r:id="rId12"/>
              </a:rPr>
              <a:t>www.youtube.com</a:t>
            </a:r>
            <a:r>
              <a:rPr lang="en-US" sz="1000" dirty="0">
                <a:hlinkClick r:id="rId12"/>
              </a:rPr>
              <a:t>/</a:t>
            </a:r>
            <a:r>
              <a:rPr lang="en-US" sz="1000" dirty="0" err="1">
                <a:hlinkClick r:id="rId12"/>
              </a:rPr>
              <a:t>watch?v</a:t>
            </a:r>
            <a:r>
              <a:rPr lang="en-US" sz="1000" dirty="0">
                <a:hlinkClick r:id="rId12"/>
              </a:rPr>
              <a:t>=6IPmypNHbJU</a:t>
            </a:r>
            <a:endParaRPr lang="en-US" sz="1000" dirty="0"/>
          </a:p>
          <a:p>
            <a:endParaRPr lang="en-US" sz="1400" dirty="0"/>
          </a:p>
          <a:p>
            <a:r>
              <a:rPr lang="en-US" sz="1400" dirty="0"/>
              <a:t>SCAG Cheetah II vs Turf Tiger II</a:t>
            </a:r>
          </a:p>
          <a:p>
            <a:r>
              <a:rPr lang="en-US" sz="1000" dirty="0">
                <a:hlinkClick r:id="rId13"/>
              </a:rPr>
              <a:t>https://</a:t>
            </a:r>
            <a:r>
              <a:rPr lang="en-US" sz="1000" dirty="0" err="1">
                <a:hlinkClick r:id="rId13"/>
              </a:rPr>
              <a:t>www.youtube.com</a:t>
            </a:r>
            <a:r>
              <a:rPr lang="en-US" sz="1000" dirty="0">
                <a:hlinkClick r:id="rId13"/>
              </a:rPr>
              <a:t>/</a:t>
            </a:r>
            <a:r>
              <a:rPr lang="en-US" sz="1000" dirty="0" err="1">
                <a:hlinkClick r:id="rId13"/>
              </a:rPr>
              <a:t>watch?v</a:t>
            </a:r>
            <a:r>
              <a:rPr lang="en-US" sz="1000" dirty="0">
                <a:hlinkClick r:id="rId13"/>
              </a:rPr>
              <a:t>=0BFDDUtCG94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5365888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EE655C-1959-1757-47E0-4E6CC8EAC0E0}"/>
              </a:ext>
            </a:extLst>
          </p:cNvPr>
          <p:cNvSpPr txBox="1"/>
          <p:nvPr/>
        </p:nvSpPr>
        <p:spPr>
          <a:xfrm>
            <a:off x="0" y="0"/>
            <a:ext cx="20179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/>
              <a:t>Brush Hog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71B499-87FE-7810-945D-DDD54106E5BC}"/>
              </a:ext>
            </a:extLst>
          </p:cNvPr>
          <p:cNvSpPr txBox="1"/>
          <p:nvPr/>
        </p:nvSpPr>
        <p:spPr>
          <a:xfrm>
            <a:off x="199696" y="573570"/>
            <a:ext cx="6936828" cy="246221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brush = scrub vegetation = low woody plants (between grass or heath and high forest).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Bush hogging, a.k.a. brush hogging - clearing lands of tall grass, small trees and brush.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 bush hog is a rotary cutter usually attached to the back of a farm tractor using the three-point hitch and are driven via the power take-off (PTO). No belts !!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you need 5 horse power on PTO for each 1 ft of width of brush hog. So for a 6 ft width you need 30 HP on PTO, so probably 50HP total, because power on PTO is usually ~70% of total engine power.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 bush hog has blades that are not rigidly attached to the drive like a lawnmower blade but are on hinges. This way, if the blade hits a rock or a stump, then it can bounce backward or inward. The centrifugal force will then make it go outwards again.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 tractor need to have a hydraulic system and a PTO shaft</a:t>
            </a:r>
          </a:p>
        </p:txBody>
      </p:sp>
      <p:pic>
        <p:nvPicPr>
          <p:cNvPr id="1026" name="Picture 2" descr="Mower - Brush Hog - Tractor Mount - Rental-World">
            <a:extLst>
              <a:ext uri="{FF2B5EF4-FFF2-40B4-BE49-F238E27FC236}">
                <a16:creationId xmlns:a16="http://schemas.microsoft.com/office/drawing/2014/main" id="{9769C4D9-8EBB-1EC9-6FF3-3100C8932C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9696" y="3150410"/>
            <a:ext cx="4859130" cy="3644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move Bushhog Blades And Baseplate With No impact wrench - YouTube">
            <a:extLst>
              <a:ext uri="{FF2B5EF4-FFF2-40B4-BE49-F238E27FC236}">
                <a16:creationId xmlns:a16="http://schemas.microsoft.com/office/drawing/2014/main" id="{A8C77F7B-1AEF-A0D8-F166-B6BF7539D3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371546" y="3150410"/>
            <a:ext cx="4859131" cy="3183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Kabota Brush Hogging - YouTube">
            <a:extLst>
              <a:ext uri="{FF2B5EF4-FFF2-40B4-BE49-F238E27FC236}">
                <a16:creationId xmlns:a16="http://schemas.microsoft.com/office/drawing/2014/main" id="{2124B89D-7D5D-C897-04C5-C2C8CDAE31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01111" y="239423"/>
            <a:ext cx="3289300" cy="246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7455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1125</TotalTime>
  <Words>1912</Words>
  <Application>Microsoft Macintosh PowerPoint</Application>
  <PresentationFormat>Widescreen</PresentationFormat>
  <Paragraphs>241</Paragraphs>
  <Slides>17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Calibri Light</vt:lpstr>
      <vt:lpstr>Roboto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Lev Selector</dc:creator>
  <cp:lastModifiedBy>Lev Selector</cp:lastModifiedBy>
  <cp:revision>89</cp:revision>
  <dcterms:created xsi:type="dcterms:W3CDTF">2022-05-02T00:38:22Z</dcterms:created>
  <dcterms:modified xsi:type="dcterms:W3CDTF">2023-05-23T03:06:19Z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4f518368-b969-4042-91d9-8939bd921da2_Enabled">
    <vt:lpwstr>true</vt:lpwstr>
  </property>
  <property fmtid="{D5CDD505-2E9C-101B-9397-08002B2CF9AE}" pid="3" name="MSIP_Label_4f518368-b969-4042-91d9-8939bd921da2_SetDate">
    <vt:lpwstr>2022-05-02T00:38:23Z</vt:lpwstr>
  </property>
  <property fmtid="{D5CDD505-2E9C-101B-9397-08002B2CF9AE}" pid="4" name="MSIP_Label_4f518368-b969-4042-91d9-8939bd921da2_Method">
    <vt:lpwstr>Standard</vt:lpwstr>
  </property>
  <property fmtid="{D5CDD505-2E9C-101B-9397-08002B2CF9AE}" pid="5" name="MSIP_Label_4f518368-b969-4042-91d9-8939bd921da2_Name">
    <vt:lpwstr>General</vt:lpwstr>
  </property>
  <property fmtid="{D5CDD505-2E9C-101B-9397-08002B2CF9AE}" pid="6" name="MSIP_Label_4f518368-b969-4042-91d9-8939bd921da2_SiteId">
    <vt:lpwstr>116e9905-19fc-428e-93d4-bcaffb833597</vt:lpwstr>
  </property>
  <property fmtid="{D5CDD505-2E9C-101B-9397-08002B2CF9AE}" pid="7" name="MSIP_Label_4f518368-b969-4042-91d9-8939bd921da2_ActionId">
    <vt:lpwstr>24169d7b-7067-4cc0-93f0-4d109a136a7c</vt:lpwstr>
  </property>
  <property fmtid="{D5CDD505-2E9C-101B-9397-08002B2CF9AE}" pid="8" name="MSIP_Label_4f518368-b969-4042-91d9-8939bd921da2_ContentBits">
    <vt:lpwstr>0</vt:lpwstr>
  </property>
</Properties>
</file>